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5"/>
  </p:notesMasterIdLst>
  <p:sldIdLst>
    <p:sldId id="256" r:id="rId2"/>
    <p:sldId id="313" r:id="rId3"/>
    <p:sldId id="314" r:id="rId4"/>
    <p:sldId id="312" r:id="rId5"/>
    <p:sldId id="386" r:id="rId6"/>
    <p:sldId id="260" r:id="rId7"/>
    <p:sldId id="315" r:id="rId8"/>
    <p:sldId id="316" r:id="rId9"/>
    <p:sldId id="317" r:id="rId10"/>
    <p:sldId id="318" r:id="rId11"/>
    <p:sldId id="319" r:id="rId12"/>
    <p:sldId id="320" r:id="rId13"/>
    <p:sldId id="321" r:id="rId14"/>
    <p:sldId id="323" r:id="rId15"/>
    <p:sldId id="322" r:id="rId16"/>
    <p:sldId id="324" r:id="rId17"/>
    <p:sldId id="261" r:id="rId18"/>
    <p:sldId id="262" r:id="rId19"/>
    <p:sldId id="263" r:id="rId20"/>
    <p:sldId id="264" r:id="rId21"/>
    <p:sldId id="265" r:id="rId22"/>
    <p:sldId id="267" r:id="rId23"/>
    <p:sldId id="268" r:id="rId24"/>
    <p:sldId id="266" r:id="rId25"/>
    <p:sldId id="269" r:id="rId26"/>
    <p:sldId id="270" r:id="rId27"/>
    <p:sldId id="271" r:id="rId28"/>
    <p:sldId id="273" r:id="rId29"/>
    <p:sldId id="274" r:id="rId30"/>
    <p:sldId id="257" r:id="rId31"/>
    <p:sldId id="275" r:id="rId32"/>
    <p:sldId id="276" r:id="rId33"/>
    <p:sldId id="277" r:id="rId34"/>
    <p:sldId id="325" r:id="rId35"/>
    <p:sldId id="326" r:id="rId36"/>
    <p:sldId id="327" r:id="rId37"/>
    <p:sldId id="328" r:id="rId38"/>
    <p:sldId id="278" r:id="rId39"/>
    <p:sldId id="280" r:id="rId40"/>
    <p:sldId id="281" r:id="rId41"/>
    <p:sldId id="282" r:id="rId42"/>
    <p:sldId id="283" r:id="rId43"/>
    <p:sldId id="284" r:id="rId44"/>
    <p:sldId id="285" r:id="rId45"/>
    <p:sldId id="286" r:id="rId46"/>
    <p:sldId id="288" r:id="rId47"/>
    <p:sldId id="289" r:id="rId48"/>
    <p:sldId id="290" r:id="rId49"/>
    <p:sldId id="291" r:id="rId50"/>
    <p:sldId id="292" r:id="rId51"/>
    <p:sldId id="293" r:id="rId52"/>
    <p:sldId id="296" r:id="rId53"/>
    <p:sldId id="294" r:id="rId54"/>
    <p:sldId id="295" r:id="rId55"/>
    <p:sldId id="297" r:id="rId56"/>
    <p:sldId id="298" r:id="rId57"/>
    <p:sldId id="301" r:id="rId58"/>
    <p:sldId id="331" r:id="rId59"/>
    <p:sldId id="329" r:id="rId60"/>
    <p:sldId id="330" r:id="rId61"/>
    <p:sldId id="387" r:id="rId62"/>
    <p:sldId id="388" r:id="rId63"/>
    <p:sldId id="332" r:id="rId64"/>
    <p:sldId id="302" r:id="rId65"/>
    <p:sldId id="303" r:id="rId66"/>
    <p:sldId id="304" r:id="rId67"/>
    <p:sldId id="305" r:id="rId68"/>
    <p:sldId id="306" r:id="rId69"/>
    <p:sldId id="307" r:id="rId70"/>
    <p:sldId id="308" r:id="rId71"/>
    <p:sldId id="333" r:id="rId72"/>
    <p:sldId id="334" r:id="rId73"/>
    <p:sldId id="335" r:id="rId74"/>
    <p:sldId id="337" r:id="rId75"/>
    <p:sldId id="343" r:id="rId76"/>
    <p:sldId id="336" r:id="rId77"/>
    <p:sldId id="341" r:id="rId78"/>
    <p:sldId id="342" r:id="rId79"/>
    <p:sldId id="344" r:id="rId80"/>
    <p:sldId id="370" r:id="rId81"/>
    <p:sldId id="349" r:id="rId82"/>
    <p:sldId id="338" r:id="rId83"/>
    <p:sldId id="339" r:id="rId84"/>
    <p:sldId id="340" r:id="rId85"/>
    <p:sldId id="345" r:id="rId86"/>
    <p:sldId id="346" r:id="rId87"/>
    <p:sldId id="347" r:id="rId88"/>
    <p:sldId id="351" r:id="rId89"/>
    <p:sldId id="352" r:id="rId90"/>
    <p:sldId id="353" r:id="rId91"/>
    <p:sldId id="354" r:id="rId92"/>
    <p:sldId id="355" r:id="rId93"/>
    <p:sldId id="350" r:id="rId94"/>
    <p:sldId id="361" r:id="rId95"/>
    <p:sldId id="356" r:id="rId96"/>
    <p:sldId id="360" r:id="rId97"/>
    <p:sldId id="371" r:id="rId98"/>
    <p:sldId id="372" r:id="rId99"/>
    <p:sldId id="362" r:id="rId100"/>
    <p:sldId id="357" r:id="rId101"/>
    <p:sldId id="373" r:id="rId102"/>
    <p:sldId id="363" r:id="rId103"/>
    <p:sldId id="358" r:id="rId104"/>
    <p:sldId id="311" r:id="rId105"/>
    <p:sldId id="310" r:id="rId106"/>
    <p:sldId id="359" r:id="rId107"/>
    <p:sldId id="385" r:id="rId108"/>
    <p:sldId id="376" r:id="rId109"/>
    <p:sldId id="377" r:id="rId110"/>
    <p:sldId id="389" r:id="rId111"/>
    <p:sldId id="378" r:id="rId112"/>
    <p:sldId id="379" r:id="rId113"/>
    <p:sldId id="380" r:id="rId114"/>
    <p:sldId id="381" r:id="rId115"/>
    <p:sldId id="390" r:id="rId116"/>
    <p:sldId id="382" r:id="rId117"/>
    <p:sldId id="348" r:id="rId118"/>
    <p:sldId id="364" r:id="rId119"/>
    <p:sldId id="365" r:id="rId120"/>
    <p:sldId id="366" r:id="rId121"/>
    <p:sldId id="367" r:id="rId122"/>
    <p:sldId id="369" r:id="rId123"/>
    <p:sldId id="368"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F9880D-0B22-42E3-8B43-D0EB8FAB15DB}" type="datetimeFigureOut">
              <a:rPr lang="en-US" smtClean="0"/>
              <a:t>10/20/2020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11539-0BE4-4382-91DF-61BC2FFEDFE7}" type="slidenum">
              <a:rPr lang="en-US" smtClean="0"/>
              <a:t>‹#›</a:t>
            </a:fld>
            <a:endParaRPr lang="en-US"/>
          </a:p>
        </p:txBody>
      </p:sp>
    </p:spTree>
    <p:extLst>
      <p:ext uri="{BB962C8B-B14F-4D97-AF65-F5344CB8AC3E}">
        <p14:creationId xmlns:p14="http://schemas.microsoft.com/office/powerpoint/2010/main" val="3850399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D11539-0BE4-4382-91DF-61BC2FFEDFE7}" type="slidenum">
              <a:rPr lang="en-US" smtClean="0"/>
              <a:t>27</a:t>
            </a:fld>
            <a:endParaRPr lang="en-US"/>
          </a:p>
        </p:txBody>
      </p:sp>
    </p:spTree>
    <p:extLst>
      <p:ext uri="{BB962C8B-B14F-4D97-AF65-F5344CB8AC3E}">
        <p14:creationId xmlns:p14="http://schemas.microsoft.com/office/powerpoint/2010/main" val="94422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D11539-0BE4-4382-91DF-61BC2FFEDFE7}" type="slidenum">
              <a:rPr lang="en-US" smtClean="0"/>
              <a:t>48</a:t>
            </a:fld>
            <a:endParaRPr lang="en-US"/>
          </a:p>
        </p:txBody>
      </p:sp>
    </p:spTree>
    <p:extLst>
      <p:ext uri="{BB962C8B-B14F-4D97-AF65-F5344CB8AC3E}">
        <p14:creationId xmlns:p14="http://schemas.microsoft.com/office/powerpoint/2010/main" val="427909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9068C78-05C2-4729-B8ED-C90BFA62F38C}" type="datetimeFigureOut">
              <a:rPr lang="en-US" smtClean="0"/>
              <a:t>10/20/2020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E5D5BED-4FC3-44E8-A92A-1CEED880181A}"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68C78-05C2-4729-B8ED-C90BFA62F38C}"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D5BED-4FC3-44E8-A92A-1CEED88018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068C78-05C2-4729-B8ED-C90BFA62F38C}"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D5BED-4FC3-44E8-A92A-1CEED880181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068C78-05C2-4729-B8ED-C90BFA62F38C}"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D5BED-4FC3-44E8-A92A-1CEED880181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068C78-05C2-4729-B8ED-C90BFA62F38C}"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D5BED-4FC3-44E8-A92A-1CEED880181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9068C78-05C2-4729-B8ED-C90BFA62F38C}"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D5BED-4FC3-44E8-A92A-1CEED880181A}"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068C78-05C2-4729-B8ED-C90BFA62F38C}"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D5BED-4FC3-44E8-A92A-1CEED880181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068C78-05C2-4729-B8ED-C90BFA62F38C}"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D5BED-4FC3-44E8-A92A-1CEED88018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68C78-05C2-4729-B8ED-C90BFA62F38C}"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D5BED-4FC3-44E8-A92A-1CEED88018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9068C78-05C2-4729-B8ED-C90BFA62F38C}" type="datetimeFigureOut">
              <a:rPr lang="en-US" smtClean="0"/>
              <a:t>10/20/2020</a:t>
            </a:fld>
            <a:endParaRPr lang="en-US"/>
          </a:p>
        </p:txBody>
      </p:sp>
      <p:sp>
        <p:nvSpPr>
          <p:cNvPr id="7" name="Slide Number Placeholder 6"/>
          <p:cNvSpPr>
            <a:spLocks noGrp="1"/>
          </p:cNvSpPr>
          <p:nvPr>
            <p:ph type="sldNum" sz="quarter" idx="12"/>
          </p:nvPr>
        </p:nvSpPr>
        <p:spPr/>
        <p:txBody>
          <a:bodyPr/>
          <a:lstStyle/>
          <a:p>
            <a:fld id="{AE5D5BED-4FC3-44E8-A92A-1CEED880181A}"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068C78-05C2-4729-B8ED-C90BFA62F38C}" type="datetimeFigureOut">
              <a:rPr lang="en-US" smtClean="0"/>
              <a:t>10/20/2020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E5D5BED-4FC3-44E8-A92A-1CEED880181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9068C78-05C2-4729-B8ED-C90BFA62F38C}" type="datetimeFigureOut">
              <a:rPr lang="en-US" smtClean="0"/>
              <a:t>10/20/2020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E5D5BED-4FC3-44E8-A92A-1CEED880181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www.apa.org/helpcenter/road-resilience.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313355" cy="644324"/>
          </a:xfrm>
        </p:spPr>
        <p:txBody>
          <a:bodyPr>
            <a:normAutofit fontScale="90000"/>
          </a:bodyPr>
          <a:lstStyle/>
          <a:p>
            <a:r>
              <a:rPr lang="en-US" sz="4800" b="1" dirty="0" smtClean="0">
                <a:solidFill>
                  <a:schemeClr val="accent1">
                    <a:lumMod val="50000"/>
                  </a:schemeClr>
                </a:solidFill>
              </a:rPr>
              <a:t>Enabling</a:t>
            </a:r>
            <a:endParaRPr lang="en-US" sz="4800" b="1" dirty="0">
              <a:solidFill>
                <a:schemeClr val="accent1">
                  <a:lumMod val="50000"/>
                </a:schemeClr>
              </a:solidFill>
            </a:endParaRPr>
          </a:p>
        </p:txBody>
      </p:sp>
      <p:sp>
        <p:nvSpPr>
          <p:cNvPr id="3" name="Subtitle 2"/>
          <p:cNvSpPr>
            <a:spLocks noGrp="1"/>
          </p:cNvSpPr>
          <p:nvPr>
            <p:ph type="subTitle" idx="1"/>
          </p:nvPr>
        </p:nvSpPr>
        <p:spPr>
          <a:xfrm>
            <a:off x="4733365" y="3429000"/>
            <a:ext cx="3309803" cy="2438400"/>
          </a:xfrm>
        </p:spPr>
        <p:txBody>
          <a:bodyPr>
            <a:normAutofit fontScale="70000" lnSpcReduction="20000"/>
          </a:bodyPr>
          <a:lstStyle/>
          <a:p>
            <a:r>
              <a:rPr lang="en-US" sz="3300" b="1" dirty="0" smtClean="0">
                <a:solidFill>
                  <a:schemeClr val="accent6"/>
                </a:solidFill>
              </a:rPr>
              <a:t>The Fine Line Between Helping and Hurting</a:t>
            </a:r>
          </a:p>
          <a:p>
            <a:endParaRPr lang="en-US" sz="2400" b="1" i="1" dirty="0" smtClean="0"/>
          </a:p>
          <a:p>
            <a:endParaRPr lang="en-US" sz="2400" b="1" i="1" dirty="0" smtClean="0"/>
          </a:p>
          <a:p>
            <a:endParaRPr lang="en-US" sz="2000" b="1" dirty="0" smtClean="0">
              <a:solidFill>
                <a:schemeClr val="tx1"/>
              </a:solidFill>
            </a:endParaRPr>
          </a:p>
          <a:p>
            <a:r>
              <a:rPr lang="en-US" sz="2000" b="1" dirty="0" smtClean="0">
                <a:solidFill>
                  <a:schemeClr val="tx1"/>
                </a:solidFill>
              </a:rPr>
              <a:t>Nancy L Johnston, LPC, LSATP, MAC</a:t>
            </a:r>
          </a:p>
          <a:p>
            <a:r>
              <a:rPr lang="en-US" sz="2000" b="1" dirty="0" smtClean="0">
                <a:solidFill>
                  <a:schemeClr val="tx1"/>
                </a:solidFill>
              </a:rPr>
              <a:t>nancyljohnston.com</a:t>
            </a:r>
          </a:p>
          <a:p>
            <a:r>
              <a:rPr lang="en-US" sz="2000" b="1" dirty="0" smtClean="0">
                <a:solidFill>
                  <a:schemeClr val="tx1"/>
                </a:solidFill>
              </a:rPr>
              <a:t>October 21, 2020</a:t>
            </a:r>
          </a:p>
          <a:p>
            <a:r>
              <a:rPr lang="en-US" sz="2000" b="1" dirty="0" smtClean="0">
                <a:solidFill>
                  <a:schemeClr val="tx1"/>
                </a:solidFill>
              </a:rPr>
              <a:t>VSIAS 2020 Virtual</a:t>
            </a:r>
          </a:p>
        </p:txBody>
      </p:sp>
    </p:spTree>
    <p:extLst>
      <p:ext uri="{BB962C8B-B14F-4D97-AF65-F5344CB8AC3E}">
        <p14:creationId xmlns:p14="http://schemas.microsoft.com/office/powerpoint/2010/main" val="2576768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Forms of Enabling</a:t>
            </a:r>
            <a:br>
              <a:rPr lang="en-US" b="1" dirty="0" smtClean="0"/>
            </a:br>
            <a:r>
              <a:rPr lang="en-US" sz="2000" dirty="0" smtClean="0"/>
              <a:t>(Central Recovery Press, 2017)</a:t>
            </a:r>
            <a:endParaRPr lang="en-US"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b="1" dirty="0" smtClean="0">
                <a:solidFill>
                  <a:schemeClr val="tx1"/>
                </a:solidFill>
                <a:latin typeface="Georgia" panose="02040502050405020303" pitchFamily="18" charset="0"/>
              </a:rPr>
              <a:t>Protecting from natural consequences</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Rescuing</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a:solidFill>
                  <a:schemeClr val="tx1"/>
                </a:solidFill>
                <a:latin typeface="Georgia" panose="02040502050405020303" pitchFamily="18" charset="0"/>
              </a:rPr>
              <a:t>Making </a:t>
            </a:r>
            <a:r>
              <a:rPr lang="en-US" b="1" dirty="0" smtClean="0">
                <a:solidFill>
                  <a:schemeClr val="tx1"/>
                </a:solidFill>
                <a:latin typeface="Georgia" panose="02040502050405020303" pitchFamily="18" charset="0"/>
              </a:rPr>
              <a:t>excuses</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Rationalizing by explaining away the problem(s)</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232552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1027664"/>
            <a:ext cx="7024744" cy="801136"/>
          </a:xfrm>
        </p:spPr>
        <p:txBody>
          <a:bodyPr/>
          <a:lstStyle/>
          <a:p>
            <a:r>
              <a:rPr lang="en-US" b="1" dirty="0" smtClean="0"/>
              <a:t>Strategies</a:t>
            </a:r>
            <a:endParaRPr lang="en-US" b="1" dirty="0"/>
          </a:p>
        </p:txBody>
      </p:sp>
      <p:sp>
        <p:nvSpPr>
          <p:cNvPr id="5" name="Content Placeholder 4"/>
          <p:cNvSpPr>
            <a:spLocks noGrp="1"/>
          </p:cNvSpPr>
          <p:nvPr>
            <p:ph idx="1"/>
          </p:nvPr>
        </p:nvSpPr>
        <p:spPr>
          <a:xfrm>
            <a:off x="838200" y="1905000"/>
            <a:ext cx="6982609" cy="4114800"/>
          </a:xfrm>
        </p:spPr>
        <p:txBody>
          <a:bodyPr>
            <a:normAutofit fontScale="77500" lnSpcReduction="20000"/>
          </a:bodyPr>
          <a:lstStyle/>
          <a:p>
            <a:pPr marL="525780" indent="-457200">
              <a:buFont typeface="+mj-lt"/>
              <a:buAutoNum type="arabicParenR" startAt="8"/>
            </a:pPr>
            <a:r>
              <a:rPr lang="en-US" sz="3100" b="1" dirty="0" smtClean="0">
                <a:solidFill>
                  <a:schemeClr val="accent1"/>
                </a:solidFill>
                <a:latin typeface="Georgia" panose="02040502050405020303" pitchFamily="18" charset="0"/>
              </a:rPr>
              <a:t>Seek Support</a:t>
            </a:r>
          </a:p>
          <a:p>
            <a:pPr marL="525780" indent="-457200">
              <a:buFont typeface="+mj-lt"/>
              <a:buAutoNum type="arabicParenR" startAt="8"/>
            </a:pPr>
            <a:endParaRPr lang="en-US" b="1" dirty="0" smtClean="0">
              <a:solidFill>
                <a:schemeClr val="tx1"/>
              </a:solidFill>
              <a:latin typeface="Georgia" panose="02040502050405020303" pitchFamily="18" charset="0"/>
            </a:endParaRPr>
          </a:p>
          <a:p>
            <a:pPr lvl="1">
              <a:buFont typeface="Arial" panose="020B0604020202020204" pitchFamily="34" charset="0"/>
              <a:buChar char="•"/>
            </a:pPr>
            <a:r>
              <a:rPr lang="en-US" sz="3100" b="1" dirty="0" smtClean="0">
                <a:solidFill>
                  <a:schemeClr val="tx1"/>
                </a:solidFill>
                <a:latin typeface="Georgia" panose="02040502050405020303" pitchFamily="18" charset="0"/>
              </a:rPr>
              <a:t>Making changes in how we do things can be challenging. We may be stuck in </a:t>
            </a:r>
            <a:r>
              <a:rPr lang="en-US" sz="3100" b="1" dirty="0" smtClean="0">
                <a:solidFill>
                  <a:schemeClr val="accent1"/>
                </a:solidFill>
                <a:latin typeface="Georgia" panose="02040502050405020303" pitchFamily="18" charset="0"/>
              </a:rPr>
              <a:t>habits of action </a:t>
            </a:r>
            <a:r>
              <a:rPr lang="en-US" sz="3100" b="1" dirty="0" smtClean="0">
                <a:solidFill>
                  <a:schemeClr val="tx1"/>
                </a:solidFill>
                <a:latin typeface="Georgia" panose="02040502050405020303" pitchFamily="18" charset="0"/>
              </a:rPr>
              <a:t>and </a:t>
            </a:r>
            <a:r>
              <a:rPr lang="en-US" sz="3100" b="1" dirty="0" smtClean="0">
                <a:solidFill>
                  <a:schemeClr val="accent1"/>
                </a:solidFill>
                <a:latin typeface="Georgia" panose="02040502050405020303" pitchFamily="18" charset="0"/>
              </a:rPr>
              <a:t>patterns of thought</a:t>
            </a:r>
            <a:r>
              <a:rPr lang="en-US" sz="2800" b="1" dirty="0" smtClean="0">
                <a:solidFill>
                  <a:schemeClr val="tx1"/>
                </a:solidFill>
                <a:latin typeface="Georgia" panose="02040502050405020303" pitchFamily="18" charset="0"/>
              </a:rPr>
              <a:t>.</a:t>
            </a:r>
          </a:p>
          <a:p>
            <a:pPr lvl="1">
              <a:buFont typeface="Arial" panose="020B0604020202020204" pitchFamily="34" charset="0"/>
              <a:buChar char="•"/>
            </a:pPr>
            <a:endParaRPr lang="en-US" sz="2800" b="1" dirty="0">
              <a:solidFill>
                <a:schemeClr val="tx1"/>
              </a:solidFill>
              <a:latin typeface="Georgia" panose="02040502050405020303" pitchFamily="18" charset="0"/>
            </a:endParaRPr>
          </a:p>
          <a:p>
            <a:pPr lvl="1">
              <a:buFont typeface="Arial" panose="020B0604020202020204" pitchFamily="34" charset="0"/>
              <a:buChar char="•"/>
            </a:pPr>
            <a:r>
              <a:rPr lang="en-US" sz="3100" b="1" dirty="0" smtClean="0">
                <a:solidFill>
                  <a:schemeClr val="tx1"/>
                </a:solidFill>
                <a:latin typeface="Georgia" panose="02040502050405020303" pitchFamily="18" charset="0"/>
              </a:rPr>
              <a:t>Receiving support and encouragement from </a:t>
            </a:r>
            <a:r>
              <a:rPr lang="en-US" sz="3100" b="1" dirty="0" smtClean="0">
                <a:solidFill>
                  <a:schemeClr val="accent1"/>
                </a:solidFill>
                <a:latin typeface="Georgia" panose="02040502050405020303" pitchFamily="18" charset="0"/>
              </a:rPr>
              <a:t>someone who understands </a:t>
            </a:r>
            <a:r>
              <a:rPr lang="en-US" sz="3100" b="1" dirty="0" smtClean="0">
                <a:solidFill>
                  <a:schemeClr val="tx1"/>
                </a:solidFill>
                <a:latin typeface="Georgia" panose="02040502050405020303" pitchFamily="18" charset="0"/>
              </a:rPr>
              <a:t>the importance and difficulty of not going too far in helping others can help us cultivate this ability.</a:t>
            </a:r>
          </a:p>
          <a:p>
            <a:pPr marL="68580" indent="0">
              <a:buNone/>
            </a:pPr>
            <a:endParaRPr lang="en-US" b="1" dirty="0">
              <a:solidFill>
                <a:schemeClr val="tx1"/>
              </a:solidFill>
              <a:latin typeface="Georgia" panose="02040502050405020303" pitchFamily="18" charset="0"/>
            </a:endParaRPr>
          </a:p>
          <a:p>
            <a:pPr marL="68580" indent="0">
              <a:buNone/>
            </a:pPr>
            <a:endParaRPr lang="en-US" b="1" dirty="0" smtClean="0">
              <a:solidFill>
                <a:schemeClr val="accent1"/>
              </a:solidFill>
              <a:latin typeface="Georgia" panose="02040502050405020303" pitchFamily="18" charset="0"/>
            </a:endParaRPr>
          </a:p>
        </p:txBody>
      </p:sp>
    </p:spTree>
    <p:extLst>
      <p:ext uri="{BB962C8B-B14F-4D97-AF65-F5344CB8AC3E}">
        <p14:creationId xmlns:p14="http://schemas.microsoft.com/office/powerpoint/2010/main" val="30925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 and Strategies</a:t>
            </a:r>
            <a:endParaRPr lang="en-US" b="1" dirty="0"/>
          </a:p>
        </p:txBody>
      </p:sp>
      <p:sp>
        <p:nvSpPr>
          <p:cNvPr id="3" name="Content Placeholder 2"/>
          <p:cNvSpPr>
            <a:spLocks noGrp="1"/>
          </p:cNvSpPr>
          <p:nvPr>
            <p:ph idx="1"/>
          </p:nvPr>
        </p:nvSpPr>
        <p:spPr/>
        <p:txBody>
          <a:bodyPr/>
          <a:lstStyle/>
          <a:p>
            <a:pPr marL="68580" lvl="0" indent="0">
              <a:buNone/>
            </a:pPr>
            <a:endParaRPr lang="en-US" b="1" dirty="0" smtClean="0"/>
          </a:p>
          <a:p>
            <a:pPr marL="525780" lvl="0" indent="-457200">
              <a:buFont typeface="+mj-lt"/>
              <a:buAutoNum type="arabicPeriod" startAt="19"/>
            </a:pPr>
            <a:r>
              <a:rPr lang="en-US" b="1" dirty="0" smtClean="0">
                <a:solidFill>
                  <a:schemeClr val="tx1"/>
                </a:solidFill>
                <a:latin typeface="Georgia" panose="02040502050405020303" pitchFamily="18" charset="0"/>
              </a:rPr>
              <a:t>Who </a:t>
            </a:r>
            <a:r>
              <a:rPr lang="en-US" b="1" dirty="0">
                <a:solidFill>
                  <a:schemeClr val="tx1"/>
                </a:solidFill>
                <a:latin typeface="Georgia" panose="02040502050405020303" pitchFamily="18" charset="0"/>
              </a:rPr>
              <a:t>can support you as you make these changes to benefit all?</a:t>
            </a:r>
          </a:p>
          <a:p>
            <a:pPr marL="68580" indent="0">
              <a:buNone/>
            </a:pPr>
            <a:endParaRPr lang="en-US" b="1" dirty="0">
              <a:latin typeface="Georgia" panose="02040502050405020303" pitchFamily="18" charset="0"/>
            </a:endParaRPr>
          </a:p>
          <a:p>
            <a:pPr marL="525780" indent="-457200">
              <a:buFont typeface="+mj-lt"/>
              <a:buAutoNum type="arabicPeriod" startAt="19"/>
            </a:pPr>
            <a:endParaRPr lang="en-US" dirty="0"/>
          </a:p>
        </p:txBody>
      </p:sp>
    </p:spTree>
    <p:extLst>
      <p:ext uri="{BB962C8B-B14F-4D97-AF65-F5344CB8AC3E}">
        <p14:creationId xmlns:p14="http://schemas.microsoft.com/office/powerpoint/2010/main" val="18899819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ancy\AppData\Local\Microsoft\Windows\INetCache\IE\F8RC30V1\woman-feeling-weak-and-vulnerab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109" y="1212850"/>
            <a:ext cx="7239000" cy="443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7510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Strategies</a:t>
            </a:r>
            <a:endParaRPr lang="en-US" b="1" dirty="0"/>
          </a:p>
        </p:txBody>
      </p:sp>
      <p:sp>
        <p:nvSpPr>
          <p:cNvPr id="5" name="Content Placeholder 4"/>
          <p:cNvSpPr>
            <a:spLocks noGrp="1"/>
          </p:cNvSpPr>
          <p:nvPr>
            <p:ph idx="1"/>
          </p:nvPr>
        </p:nvSpPr>
        <p:spPr/>
        <p:txBody>
          <a:bodyPr/>
          <a:lstStyle/>
          <a:p>
            <a:pPr marL="525780" indent="-457200">
              <a:buFont typeface="+mj-lt"/>
              <a:buAutoNum type="arabicParenR" startAt="9"/>
            </a:pPr>
            <a:r>
              <a:rPr lang="en-US" b="1" dirty="0" smtClean="0">
                <a:solidFill>
                  <a:schemeClr val="accent1"/>
                </a:solidFill>
                <a:latin typeface="Georgia" panose="02040502050405020303" pitchFamily="18" charset="0"/>
              </a:rPr>
              <a:t>Keep your focus on your deeper desire for </a:t>
            </a:r>
            <a:r>
              <a:rPr lang="en-US" b="1" i="1" dirty="0" smtClean="0">
                <a:solidFill>
                  <a:schemeClr val="accent1"/>
                </a:solidFill>
                <a:latin typeface="Georgia" panose="02040502050405020303" pitchFamily="18" charset="0"/>
              </a:rPr>
              <a:t>healthy growth for all</a:t>
            </a:r>
            <a:r>
              <a:rPr lang="en-US" b="1" dirty="0" smtClean="0">
                <a:solidFill>
                  <a:schemeClr val="accent1"/>
                </a:solidFill>
                <a:latin typeface="Georgia" panose="02040502050405020303" pitchFamily="18" charset="0"/>
              </a:rPr>
              <a:t> that comes from attending to the Fine Line.</a:t>
            </a:r>
            <a:endParaRPr lang="en-US" b="1" dirty="0" smtClean="0">
              <a:solidFill>
                <a:schemeClr val="tx1"/>
              </a:solidFill>
              <a:latin typeface="Georgia" panose="02040502050405020303" pitchFamily="18" charset="0"/>
            </a:endParaRPr>
          </a:p>
          <a:p>
            <a:pPr lvl="1">
              <a:buFont typeface="Arial" panose="020B0604020202020204" pitchFamily="34" charset="0"/>
              <a:buChar char="•"/>
            </a:pPr>
            <a:r>
              <a:rPr lang="en-US" sz="2400" b="1" dirty="0" smtClean="0">
                <a:solidFill>
                  <a:schemeClr val="tx1"/>
                </a:solidFill>
                <a:latin typeface="Georgia" panose="02040502050405020303" pitchFamily="18" charset="0"/>
              </a:rPr>
              <a:t>When we are over-functioning for someone else and under-functioning for our self, though we may be doing this to help, we are actually limiting the growth of each person.</a:t>
            </a:r>
            <a:endParaRPr lang="en-US" sz="2400" b="1"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120157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410736"/>
          </a:xfrm>
        </p:spPr>
        <p:txBody>
          <a:bodyPr>
            <a:normAutofit/>
          </a:bodyPr>
          <a:lstStyle/>
          <a:p>
            <a:r>
              <a:rPr lang="en-US" b="1" dirty="0" smtClean="0"/>
              <a:t>Strategies</a:t>
            </a:r>
            <a:endParaRPr lang="en-US" b="1" dirty="0"/>
          </a:p>
        </p:txBody>
      </p:sp>
      <p:sp>
        <p:nvSpPr>
          <p:cNvPr id="3" name="Content Placeholder 2"/>
          <p:cNvSpPr>
            <a:spLocks noGrp="1"/>
          </p:cNvSpPr>
          <p:nvPr>
            <p:ph idx="1"/>
          </p:nvPr>
        </p:nvSpPr>
        <p:spPr>
          <a:xfrm>
            <a:off x="1043492" y="2667000"/>
            <a:ext cx="6777317" cy="3165629"/>
          </a:xfrm>
        </p:spPr>
        <p:txBody>
          <a:bodyPr>
            <a:normAutofit/>
          </a:bodyPr>
          <a:lstStyle/>
          <a:p>
            <a:pPr>
              <a:buFont typeface="Arial" panose="020B0604020202020204" pitchFamily="34" charset="0"/>
              <a:buChar char="•"/>
            </a:pPr>
            <a:r>
              <a:rPr lang="en-US" b="1" dirty="0" smtClean="0">
                <a:solidFill>
                  <a:schemeClr val="tx1">
                    <a:lumMod val="95000"/>
                    <a:lumOff val="5000"/>
                  </a:schemeClr>
                </a:solidFill>
                <a:latin typeface="Georgia" panose="02040502050405020303" pitchFamily="18" charset="0"/>
              </a:rPr>
              <a:t>Our </a:t>
            </a:r>
            <a:r>
              <a:rPr lang="en-US" b="1" dirty="0" smtClean="0">
                <a:solidFill>
                  <a:schemeClr val="tx1"/>
                </a:solidFill>
                <a:latin typeface="Georgia" panose="02040502050405020303" pitchFamily="18" charset="0"/>
              </a:rPr>
              <a:t>goals in </a:t>
            </a:r>
            <a:r>
              <a:rPr lang="en-US" b="1" dirty="0" smtClean="0">
                <a:solidFill>
                  <a:schemeClr val="accent1"/>
                </a:solidFill>
                <a:latin typeface="Georgia" panose="02040502050405020303" pitchFamily="18" charset="0"/>
              </a:rPr>
              <a:t>healthy helping </a:t>
            </a:r>
            <a:r>
              <a:rPr lang="en-US" b="1" dirty="0" smtClean="0">
                <a:solidFill>
                  <a:schemeClr val="tx1">
                    <a:lumMod val="95000"/>
                    <a:lumOff val="5000"/>
                  </a:schemeClr>
                </a:solidFill>
                <a:latin typeface="Georgia" panose="02040502050405020303" pitchFamily="18" charset="0"/>
              </a:rPr>
              <a:t>are to:</a:t>
            </a:r>
          </a:p>
          <a:p>
            <a:pPr lvl="1">
              <a:buFont typeface="Arial" panose="020B0604020202020204" pitchFamily="34" charset="0"/>
              <a:buChar char="•"/>
            </a:pPr>
            <a:r>
              <a:rPr lang="en-US" sz="2400" b="1" dirty="0" smtClean="0">
                <a:solidFill>
                  <a:schemeClr val="accent1"/>
                </a:solidFill>
                <a:latin typeface="Georgia" panose="02040502050405020303" pitchFamily="18" charset="0"/>
              </a:rPr>
              <a:t>Share </a:t>
            </a:r>
            <a:r>
              <a:rPr lang="en-US" sz="2400" b="1" dirty="0" smtClean="0">
                <a:solidFill>
                  <a:schemeClr val="tx1">
                    <a:lumMod val="95000"/>
                    <a:lumOff val="5000"/>
                  </a:schemeClr>
                </a:solidFill>
                <a:latin typeface="Georgia" panose="02040502050405020303" pitchFamily="18" charset="0"/>
              </a:rPr>
              <a:t>our competence and confidence and</a:t>
            </a:r>
          </a:p>
          <a:p>
            <a:pPr lvl="1">
              <a:buFont typeface="Arial" panose="020B0604020202020204" pitchFamily="34" charset="0"/>
              <a:buChar char="•"/>
            </a:pPr>
            <a:r>
              <a:rPr lang="en-US" sz="2400" b="1" dirty="0" smtClean="0">
                <a:solidFill>
                  <a:schemeClr val="accent1"/>
                </a:solidFill>
                <a:latin typeface="Georgia" panose="02040502050405020303" pitchFamily="18" charset="0"/>
              </a:rPr>
              <a:t>Foster</a:t>
            </a:r>
            <a:r>
              <a:rPr lang="en-US" sz="2400" b="1" dirty="0" smtClean="0">
                <a:solidFill>
                  <a:schemeClr val="tx1">
                    <a:lumMod val="95000"/>
                    <a:lumOff val="5000"/>
                  </a:schemeClr>
                </a:solidFill>
                <a:latin typeface="Georgia" panose="02040502050405020303" pitchFamily="18" charset="0"/>
              </a:rPr>
              <a:t> the other person’s competence and confidence so</a:t>
            </a:r>
          </a:p>
          <a:p>
            <a:pPr lvl="1">
              <a:buFont typeface="Arial" panose="020B0604020202020204" pitchFamily="34" charset="0"/>
              <a:buChar char="•"/>
            </a:pPr>
            <a:r>
              <a:rPr lang="en-US" sz="2400" b="1" dirty="0" smtClean="0">
                <a:solidFill>
                  <a:schemeClr val="tx1">
                    <a:lumMod val="95000"/>
                    <a:lumOff val="5000"/>
                  </a:schemeClr>
                </a:solidFill>
                <a:latin typeface="Georgia" panose="02040502050405020303" pitchFamily="18" charset="0"/>
              </a:rPr>
              <a:t>We </a:t>
            </a:r>
            <a:r>
              <a:rPr lang="en-US" sz="2400" b="1" dirty="0" smtClean="0">
                <a:solidFill>
                  <a:schemeClr val="accent1"/>
                </a:solidFill>
                <a:latin typeface="Georgia" panose="02040502050405020303" pitchFamily="18" charset="0"/>
              </a:rPr>
              <a:t>both succeed and grow</a:t>
            </a:r>
            <a:r>
              <a:rPr lang="en-US" sz="2400" b="1" dirty="0" smtClean="0">
                <a:solidFill>
                  <a:schemeClr val="tx1">
                    <a:lumMod val="95000"/>
                    <a:lumOff val="5000"/>
                  </a:schemeClr>
                </a:solidFill>
                <a:latin typeface="Georgia" panose="02040502050405020303" pitchFamily="18" charset="0"/>
              </a:rPr>
              <a:t>.</a:t>
            </a:r>
            <a:endParaRPr lang="en-US" sz="2400" b="1" dirty="0">
              <a:solidFill>
                <a:schemeClr val="tx1">
                  <a:lumMod val="95000"/>
                  <a:lumOff val="5000"/>
                </a:schemeClr>
              </a:solidFill>
              <a:latin typeface="Georgia" panose="02040502050405020303" pitchFamily="18" charset="0"/>
            </a:endParaRPr>
          </a:p>
        </p:txBody>
      </p:sp>
    </p:spTree>
    <p:extLst>
      <p:ext uri="{BB962C8B-B14F-4D97-AF65-F5344CB8AC3E}">
        <p14:creationId xmlns:p14="http://schemas.microsoft.com/office/powerpoint/2010/main" val="84685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ancy\AppData\Local\Microsoft\Windows\INetCache\IE\Y8Y2Z1LD\IMG_18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391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08502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lstStyle/>
          <a:p>
            <a:r>
              <a:rPr lang="en-US" b="1" dirty="0" smtClean="0"/>
              <a:t>Strategies</a:t>
            </a:r>
            <a:endParaRPr lang="en-US" b="1" dirty="0"/>
          </a:p>
        </p:txBody>
      </p:sp>
      <p:sp>
        <p:nvSpPr>
          <p:cNvPr id="3" name="Content Placeholder 2"/>
          <p:cNvSpPr>
            <a:spLocks noGrp="1"/>
          </p:cNvSpPr>
          <p:nvPr>
            <p:ph idx="1"/>
          </p:nvPr>
        </p:nvSpPr>
        <p:spPr>
          <a:xfrm>
            <a:off x="1043492" y="1981200"/>
            <a:ext cx="6777317" cy="4191000"/>
          </a:xfrm>
        </p:spPr>
        <p:txBody>
          <a:bodyPr>
            <a:normAutofit lnSpcReduction="10000"/>
          </a:bodyPr>
          <a:lstStyle/>
          <a:p>
            <a:pPr marL="525780" indent="-457200">
              <a:buFont typeface="+mj-lt"/>
              <a:buAutoNum type="arabicParenR" startAt="10"/>
            </a:pPr>
            <a:r>
              <a:rPr lang="en-US" b="1" dirty="0" smtClean="0">
                <a:solidFill>
                  <a:schemeClr val="accent1"/>
                </a:solidFill>
                <a:latin typeface="Georgia" panose="02040502050405020303" pitchFamily="18" charset="0"/>
              </a:rPr>
              <a:t>Keep your focus on your healthy self – what you feel, think, and need – in the present and moving forward.</a:t>
            </a:r>
            <a:endParaRPr lang="en-US" b="1" dirty="0" smtClean="0">
              <a:solidFill>
                <a:schemeClr val="tx1"/>
              </a:solidFill>
              <a:latin typeface="Georgia" panose="02040502050405020303" pitchFamily="18" charset="0"/>
            </a:endParaRPr>
          </a:p>
          <a:p>
            <a:pPr lvl="1">
              <a:buFont typeface="Arial" panose="020B0604020202020204" pitchFamily="34" charset="0"/>
              <a:buChar char="•"/>
            </a:pPr>
            <a:r>
              <a:rPr lang="en-US" sz="2400" b="1" dirty="0" smtClean="0">
                <a:solidFill>
                  <a:schemeClr val="tx1"/>
                </a:solidFill>
                <a:latin typeface="Georgia" panose="02040502050405020303" pitchFamily="18" charset="0"/>
              </a:rPr>
              <a:t>This focus does much to ensure that you will keep a healthy balance in care of self and others, and in doing so,</a:t>
            </a:r>
          </a:p>
          <a:p>
            <a:pPr lvl="1">
              <a:buFont typeface="Arial" panose="020B0604020202020204" pitchFamily="34" charset="0"/>
              <a:buChar char="•"/>
            </a:pPr>
            <a:r>
              <a:rPr lang="en-US" sz="2400" b="1" dirty="0" smtClean="0">
                <a:solidFill>
                  <a:schemeClr val="tx1"/>
                </a:solidFill>
                <a:latin typeface="Georgia" panose="02040502050405020303" pitchFamily="18" charset="0"/>
              </a:rPr>
              <a:t>You will naturally not be so willing and able to shift from helping to hurting the person you simply want to help.</a:t>
            </a:r>
            <a:endParaRPr lang="en-US" sz="2400" b="1" dirty="0" smtClean="0">
              <a:solidFill>
                <a:schemeClr val="accent1"/>
              </a:solidFill>
              <a:latin typeface="Georgia" panose="02040502050405020303" pitchFamily="18" charset="0"/>
            </a:endParaRPr>
          </a:p>
        </p:txBody>
      </p:sp>
    </p:spTree>
    <p:extLst>
      <p:ext uri="{BB962C8B-B14F-4D97-AF65-F5344CB8AC3E}">
        <p14:creationId xmlns:p14="http://schemas.microsoft.com/office/powerpoint/2010/main" val="49724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ancy\AppData\Local\Microsoft\Windows\INetCache\IE\Y8Y2Z1LD\depositphotos_9141112-Zen-ston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400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25196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You and </a:t>
            </a:r>
            <a:br>
              <a:rPr lang="en-US" b="1" dirty="0" smtClean="0"/>
            </a:br>
            <a:r>
              <a:rPr lang="en-US" b="1" dirty="0" smtClean="0"/>
              <a:t>Your Internal Compass</a:t>
            </a:r>
            <a:endParaRPr lang="en-US" b="1" dirty="0"/>
          </a:p>
        </p:txBody>
      </p:sp>
      <p:pic>
        <p:nvPicPr>
          <p:cNvPr id="3074" name="Picture 2" descr="C:\Users\nancy\AppData\Local\Microsoft\Windows\INetCache\IE\Y8Y2Z1LD\compass-with-red-needle[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1" y="2209800"/>
            <a:ext cx="4038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9258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1600200"/>
          </a:xfrm>
        </p:spPr>
        <p:txBody>
          <a:bodyPr>
            <a:normAutofit/>
          </a:bodyPr>
          <a:lstStyle/>
          <a:p>
            <a:r>
              <a:rPr lang="en-US" b="1" dirty="0"/>
              <a:t>You and </a:t>
            </a:r>
            <a:br>
              <a:rPr lang="en-US" b="1" dirty="0"/>
            </a:br>
            <a:r>
              <a:rPr lang="en-US" b="1" dirty="0"/>
              <a:t>Your Internal Compass</a:t>
            </a:r>
            <a:endParaRPr lang="en-US" dirty="0"/>
          </a:p>
        </p:txBody>
      </p:sp>
      <p:sp>
        <p:nvSpPr>
          <p:cNvPr id="3" name="Content Placeholder 2"/>
          <p:cNvSpPr>
            <a:spLocks noGrp="1"/>
          </p:cNvSpPr>
          <p:nvPr>
            <p:ph idx="1"/>
          </p:nvPr>
        </p:nvSpPr>
        <p:spPr>
          <a:xfrm>
            <a:off x="1043492" y="2514600"/>
            <a:ext cx="6777317" cy="3429000"/>
          </a:xfrm>
        </p:spPr>
        <p:txBody>
          <a:bodyPr>
            <a:normAutofit/>
          </a:bodyPr>
          <a:lstStyle/>
          <a:p>
            <a:pPr lvl="0" indent="-342900">
              <a:spcBef>
                <a:spcPts val="0"/>
              </a:spcBef>
              <a:buClr>
                <a:srgbClr val="9B2D1F"/>
              </a:buClr>
              <a:buFont typeface="+mj-lt"/>
              <a:buAutoNum type="arabicPeriod" startAt="14"/>
              <a:tabLst>
                <a:tab pos="228600" algn="l"/>
              </a:tabLst>
            </a:pPr>
            <a:endParaRPr lang="en-US" b="1" dirty="0" smtClean="0">
              <a:solidFill>
                <a:srgbClr val="696464"/>
              </a:solidFill>
              <a:latin typeface="Georgia"/>
              <a:ea typeface="Times New Roman"/>
            </a:endParaRPr>
          </a:p>
          <a:p>
            <a:pPr marL="457200" lvl="0" indent="-457200">
              <a:spcBef>
                <a:spcPts val="0"/>
              </a:spcBef>
              <a:buClr>
                <a:srgbClr val="9B2D1F"/>
              </a:buClr>
              <a:buFont typeface="+mj-lt"/>
              <a:buAutoNum type="arabicPeriod" startAt="20"/>
              <a:tabLst>
                <a:tab pos="228600" algn="l"/>
              </a:tabLst>
            </a:pPr>
            <a:r>
              <a:rPr lang="en-US" b="1" dirty="0" smtClean="0">
                <a:solidFill>
                  <a:schemeClr val="tx1"/>
                </a:solidFill>
                <a:latin typeface="Georgia"/>
                <a:ea typeface="Times New Roman"/>
              </a:rPr>
              <a:t>As </a:t>
            </a:r>
            <a:r>
              <a:rPr lang="en-US" b="1" dirty="0">
                <a:solidFill>
                  <a:schemeClr val="tx1"/>
                </a:solidFill>
                <a:latin typeface="Georgia"/>
                <a:ea typeface="Times New Roman"/>
              </a:rPr>
              <a:t>we are coming to the end of our workshop, let’s put together what you have been studying and really attend to your </a:t>
            </a:r>
            <a:r>
              <a:rPr lang="en-US" b="1" dirty="0">
                <a:solidFill>
                  <a:srgbClr val="9B2D1F"/>
                </a:solidFill>
                <a:latin typeface="Georgia"/>
                <a:ea typeface="Times New Roman"/>
              </a:rPr>
              <a:t>Internal Compass.</a:t>
            </a:r>
            <a:endParaRPr lang="en-US" sz="2000" dirty="0">
              <a:latin typeface="Times New Roman"/>
              <a:ea typeface="Times New Roman"/>
            </a:endParaRPr>
          </a:p>
          <a:p>
            <a:pPr marL="0" marR="0" indent="0">
              <a:spcBef>
                <a:spcPts val="0"/>
              </a:spcBef>
              <a:spcAft>
                <a:spcPts val="0"/>
              </a:spcAft>
              <a:buNone/>
            </a:pPr>
            <a:endParaRPr lang="en-US" sz="2000" dirty="0">
              <a:latin typeface="Times New Roman"/>
              <a:ea typeface="Times New Roman"/>
            </a:endParaRPr>
          </a:p>
        </p:txBody>
      </p:sp>
    </p:spTree>
    <p:extLst>
      <p:ext uri="{BB962C8B-B14F-4D97-AF65-F5344CB8AC3E}">
        <p14:creationId xmlns:p14="http://schemas.microsoft.com/office/powerpoint/2010/main" val="2382305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Forms of Enabling</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endParaRPr lang="en-US" b="1" dirty="0" smtClean="0">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Blaming others</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Doing for the other person what they are capable of doing themselves</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Giving money</a:t>
            </a:r>
          </a:p>
          <a:p>
            <a:pPr marL="68580" indent="0">
              <a:buNone/>
            </a:pPr>
            <a:endParaRPr lang="en-US" b="1" dirty="0" smtClean="0">
              <a:latin typeface="Georgia" panose="02040502050405020303" pitchFamily="18" charset="0"/>
            </a:endParaRPr>
          </a:p>
          <a:p>
            <a:pPr>
              <a:buFont typeface="Wingdings" panose="05000000000000000000" pitchFamily="2" charset="2"/>
              <a:buChar char="§"/>
            </a:pPr>
            <a:endParaRPr lang="en-US" b="1" dirty="0">
              <a:latin typeface="Georgia" panose="02040502050405020303" pitchFamily="18" charset="0"/>
            </a:endParaRPr>
          </a:p>
          <a:p>
            <a:pPr>
              <a:buFont typeface="Wingdings" panose="05000000000000000000" pitchFamily="2" charset="2"/>
              <a:buChar char="§"/>
            </a:pPr>
            <a:endParaRPr lang="en-US" b="1" dirty="0" smtClean="0">
              <a:latin typeface="Georgia" panose="02040502050405020303" pitchFamily="18" charset="0"/>
            </a:endParaRPr>
          </a:p>
        </p:txBody>
      </p:sp>
    </p:spTree>
    <p:extLst>
      <p:ext uri="{BB962C8B-B14F-4D97-AF65-F5344CB8AC3E}">
        <p14:creationId xmlns:p14="http://schemas.microsoft.com/office/powerpoint/2010/main" val="200512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ancy\AppData\Local\Microsoft\Windows\INetCache\IE\F8RC30V1\bigstockphoto_making_decision_concept_53704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6629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8252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1332464"/>
          </a:xfrm>
        </p:spPr>
        <p:txBody>
          <a:bodyPr>
            <a:normAutofit/>
          </a:bodyPr>
          <a:lstStyle/>
          <a:p>
            <a:r>
              <a:rPr lang="en-US" b="1" dirty="0"/>
              <a:t>You and </a:t>
            </a:r>
            <a:br>
              <a:rPr lang="en-US" b="1" dirty="0"/>
            </a:br>
            <a:r>
              <a:rPr lang="en-US" b="1" dirty="0"/>
              <a:t>Your Internal Compass</a:t>
            </a:r>
            <a:endParaRPr lang="en-US" dirty="0"/>
          </a:p>
        </p:txBody>
      </p:sp>
      <p:sp>
        <p:nvSpPr>
          <p:cNvPr id="3" name="Content Placeholder 2"/>
          <p:cNvSpPr>
            <a:spLocks noGrp="1"/>
          </p:cNvSpPr>
          <p:nvPr>
            <p:ph idx="1"/>
          </p:nvPr>
        </p:nvSpPr>
        <p:spPr>
          <a:xfrm>
            <a:off x="1043492" y="2438400"/>
            <a:ext cx="6777317" cy="3394229"/>
          </a:xfrm>
        </p:spPr>
        <p:txBody>
          <a:bodyPr/>
          <a:lstStyle/>
          <a:p>
            <a:pPr lvl="0" indent="-342900">
              <a:spcBef>
                <a:spcPts val="0"/>
              </a:spcBef>
              <a:buClr>
                <a:srgbClr val="9B2D1F"/>
              </a:buClr>
              <a:buFont typeface="Symbol"/>
              <a:buChar char=""/>
            </a:pPr>
            <a:r>
              <a:rPr lang="en-US" b="1" dirty="0">
                <a:solidFill>
                  <a:schemeClr val="tx1"/>
                </a:solidFill>
                <a:latin typeface="Georgia"/>
                <a:ea typeface="Times New Roman"/>
              </a:rPr>
              <a:t>First, look back at your original reasons for participating in this session </a:t>
            </a:r>
            <a:r>
              <a:rPr lang="en-US" b="1" dirty="0">
                <a:solidFill>
                  <a:schemeClr val="accent1"/>
                </a:solidFill>
                <a:latin typeface="Georgia"/>
                <a:ea typeface="Times New Roman"/>
              </a:rPr>
              <a:t>(Question #1) </a:t>
            </a:r>
            <a:r>
              <a:rPr lang="en-US" b="1" dirty="0">
                <a:solidFill>
                  <a:schemeClr val="tx1"/>
                </a:solidFill>
                <a:latin typeface="Georgia"/>
                <a:ea typeface="Times New Roman"/>
              </a:rPr>
              <a:t>and what you hoped to learn here today </a:t>
            </a:r>
            <a:r>
              <a:rPr lang="en-US" b="1" dirty="0">
                <a:solidFill>
                  <a:schemeClr val="accent1"/>
                </a:solidFill>
                <a:latin typeface="Georgia"/>
                <a:ea typeface="Times New Roman"/>
              </a:rPr>
              <a:t>(Question #2</a:t>
            </a:r>
            <a:r>
              <a:rPr lang="en-US" b="1" dirty="0" smtClean="0">
                <a:solidFill>
                  <a:schemeClr val="accent1"/>
                </a:solidFill>
                <a:latin typeface="Georgia"/>
                <a:ea typeface="Times New Roman"/>
              </a:rPr>
              <a:t>)</a:t>
            </a:r>
            <a:r>
              <a:rPr lang="en-US" b="1" dirty="0" smtClean="0">
                <a:solidFill>
                  <a:schemeClr val="tx1"/>
                </a:solidFill>
                <a:latin typeface="Georgia"/>
                <a:ea typeface="Times New Roman"/>
              </a:rPr>
              <a:t>.</a:t>
            </a:r>
            <a:r>
              <a:rPr lang="en-US" dirty="0" smtClean="0">
                <a:solidFill>
                  <a:schemeClr val="accent1"/>
                </a:solidFill>
                <a:latin typeface="Georgia"/>
                <a:ea typeface="Times New Roman"/>
              </a:rPr>
              <a:t>  </a:t>
            </a:r>
            <a:r>
              <a:rPr lang="en-US" b="1" dirty="0">
                <a:solidFill>
                  <a:schemeClr val="tx1"/>
                </a:solidFill>
                <a:latin typeface="Georgia"/>
                <a:ea typeface="Times New Roman"/>
              </a:rPr>
              <a:t>How does what you have been taught and experienced in this workshop match what you wanted? </a:t>
            </a:r>
            <a:endParaRPr lang="en-US" sz="2000" dirty="0">
              <a:solidFill>
                <a:schemeClr val="tx1"/>
              </a:solidFill>
              <a:latin typeface="Times New Roman"/>
              <a:ea typeface="Times New Roman"/>
            </a:endParaRPr>
          </a:p>
          <a:p>
            <a:pPr marL="68580" indent="0">
              <a:buNone/>
            </a:pPr>
            <a:endParaRPr lang="en-US" dirty="0"/>
          </a:p>
        </p:txBody>
      </p:sp>
    </p:spTree>
    <p:extLst>
      <p:ext uri="{BB962C8B-B14F-4D97-AF65-F5344CB8AC3E}">
        <p14:creationId xmlns:p14="http://schemas.microsoft.com/office/powerpoint/2010/main" val="39037925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1027664"/>
            <a:ext cx="7024744" cy="1334536"/>
          </a:xfrm>
        </p:spPr>
        <p:txBody>
          <a:bodyPr>
            <a:normAutofit/>
          </a:bodyPr>
          <a:lstStyle/>
          <a:p>
            <a:r>
              <a:rPr lang="en-US" b="1" dirty="0"/>
              <a:t>You and </a:t>
            </a:r>
            <a:br>
              <a:rPr lang="en-US" b="1" dirty="0"/>
            </a:br>
            <a:r>
              <a:rPr lang="en-US" b="1" dirty="0"/>
              <a:t>Your Internal Compass</a:t>
            </a:r>
            <a:endParaRPr lang="en-US" dirty="0"/>
          </a:p>
        </p:txBody>
      </p:sp>
      <p:sp>
        <p:nvSpPr>
          <p:cNvPr id="5" name="Content Placeholder 4"/>
          <p:cNvSpPr>
            <a:spLocks noGrp="1"/>
          </p:cNvSpPr>
          <p:nvPr>
            <p:ph idx="1"/>
          </p:nvPr>
        </p:nvSpPr>
        <p:spPr>
          <a:xfrm>
            <a:off x="1043492" y="2590800"/>
            <a:ext cx="6777317" cy="3241829"/>
          </a:xfrm>
        </p:spPr>
        <p:txBody>
          <a:bodyPr/>
          <a:lstStyle/>
          <a:p>
            <a:pPr lvl="0" indent="-342900">
              <a:spcBef>
                <a:spcPts val="0"/>
              </a:spcBef>
              <a:buClr>
                <a:srgbClr val="9B2D1F"/>
              </a:buClr>
              <a:buFont typeface="Symbol"/>
              <a:buChar char=""/>
            </a:pPr>
            <a:r>
              <a:rPr lang="en-US" b="1" dirty="0">
                <a:solidFill>
                  <a:schemeClr val="tx1"/>
                </a:solidFill>
                <a:latin typeface="Georgia"/>
                <a:ea typeface="Times New Roman"/>
              </a:rPr>
              <a:t>Now, think of the person you identified in </a:t>
            </a:r>
            <a:r>
              <a:rPr lang="en-US" b="1" dirty="0">
                <a:solidFill>
                  <a:srgbClr val="9B2D1F"/>
                </a:solidFill>
                <a:latin typeface="Georgia"/>
                <a:ea typeface="Times New Roman"/>
              </a:rPr>
              <a:t>Question #3 </a:t>
            </a:r>
            <a:r>
              <a:rPr lang="en-US" b="1" dirty="0">
                <a:solidFill>
                  <a:schemeClr val="tx1"/>
                </a:solidFill>
                <a:latin typeface="Georgia"/>
                <a:ea typeface="Times New Roman"/>
              </a:rPr>
              <a:t>as someone who challenges your </a:t>
            </a:r>
            <a:r>
              <a:rPr lang="en-US" b="1" dirty="0">
                <a:solidFill>
                  <a:srgbClr val="9B2D1F"/>
                </a:solidFill>
                <a:latin typeface="Georgia"/>
                <a:ea typeface="Times New Roman"/>
              </a:rPr>
              <a:t>Fine Line </a:t>
            </a:r>
            <a:r>
              <a:rPr lang="en-US" b="1" dirty="0">
                <a:solidFill>
                  <a:schemeClr val="tx1"/>
                </a:solidFill>
                <a:latin typeface="Georgia"/>
                <a:ea typeface="Times New Roman"/>
              </a:rPr>
              <a:t>between helping and hurting. With that relationship in mind and what you have learned in this workshop:</a:t>
            </a:r>
            <a:endParaRPr lang="en-US" sz="2000" dirty="0">
              <a:solidFill>
                <a:schemeClr val="tx1"/>
              </a:solidFill>
              <a:latin typeface="Times New Roman"/>
              <a:ea typeface="Times New Roman"/>
            </a:endParaRPr>
          </a:p>
          <a:p>
            <a:pPr marL="68580" indent="0">
              <a:buNone/>
            </a:pPr>
            <a:endParaRPr lang="en-US" dirty="0"/>
          </a:p>
        </p:txBody>
      </p:sp>
    </p:spTree>
    <p:extLst>
      <p:ext uri="{BB962C8B-B14F-4D97-AF65-F5344CB8AC3E}">
        <p14:creationId xmlns:p14="http://schemas.microsoft.com/office/powerpoint/2010/main" val="95835503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90600"/>
            <a:ext cx="7024744" cy="1447800"/>
          </a:xfrm>
        </p:spPr>
        <p:txBody>
          <a:bodyPr>
            <a:normAutofit/>
          </a:bodyPr>
          <a:lstStyle/>
          <a:p>
            <a:r>
              <a:rPr lang="en-US" b="1" dirty="0">
                <a:solidFill>
                  <a:srgbClr val="AD0101"/>
                </a:solidFill>
              </a:rPr>
              <a:t>You and </a:t>
            </a:r>
            <a:br>
              <a:rPr lang="en-US" b="1" dirty="0">
                <a:solidFill>
                  <a:srgbClr val="AD0101"/>
                </a:solidFill>
              </a:rPr>
            </a:br>
            <a:r>
              <a:rPr lang="en-US" b="1" dirty="0">
                <a:solidFill>
                  <a:srgbClr val="AD0101"/>
                </a:solidFill>
              </a:rPr>
              <a:t>Your Internal Compass</a:t>
            </a:r>
            <a:endParaRPr lang="en-US" dirty="0"/>
          </a:p>
        </p:txBody>
      </p:sp>
      <p:sp>
        <p:nvSpPr>
          <p:cNvPr id="3" name="Content Placeholder 2"/>
          <p:cNvSpPr>
            <a:spLocks noGrp="1"/>
          </p:cNvSpPr>
          <p:nvPr>
            <p:ph idx="1"/>
          </p:nvPr>
        </p:nvSpPr>
        <p:spPr>
          <a:xfrm>
            <a:off x="1043492" y="2667000"/>
            <a:ext cx="6777317" cy="3165629"/>
          </a:xfrm>
        </p:spPr>
        <p:txBody>
          <a:bodyPr/>
          <a:lstStyle/>
          <a:p>
            <a:pPr marL="445770" indent="-285750">
              <a:spcBef>
                <a:spcPts val="0"/>
              </a:spcBef>
              <a:buClr>
                <a:srgbClr val="9B2D1F"/>
              </a:buClr>
              <a:buFont typeface="Symbol"/>
              <a:buChar char=""/>
            </a:pPr>
            <a:r>
              <a:rPr lang="en-US" b="1" dirty="0">
                <a:solidFill>
                  <a:schemeClr val="tx1"/>
                </a:solidFill>
                <a:latin typeface="Georgia" panose="02040502050405020303" pitchFamily="18" charset="0"/>
                <a:ea typeface="Times New Roman"/>
              </a:rPr>
              <a:t>What will help you </a:t>
            </a:r>
            <a:r>
              <a:rPr lang="en-US" b="1" dirty="0">
                <a:solidFill>
                  <a:srgbClr val="9B2D1F"/>
                </a:solidFill>
                <a:latin typeface="Georgia" panose="02040502050405020303" pitchFamily="18" charset="0"/>
                <a:ea typeface="Times New Roman"/>
              </a:rPr>
              <a:t>remember to connect </a:t>
            </a:r>
            <a:r>
              <a:rPr lang="en-US" b="1" dirty="0">
                <a:solidFill>
                  <a:schemeClr val="tx1"/>
                </a:solidFill>
                <a:latin typeface="Georgia" panose="02040502050405020303" pitchFamily="18" charset="0"/>
                <a:ea typeface="Times New Roman"/>
              </a:rPr>
              <a:t>with your </a:t>
            </a:r>
            <a:r>
              <a:rPr lang="en-US" b="1" dirty="0">
                <a:solidFill>
                  <a:srgbClr val="9B2D1F"/>
                </a:solidFill>
                <a:latin typeface="Georgia" panose="02040502050405020303" pitchFamily="18" charset="0"/>
                <a:ea typeface="Times New Roman"/>
              </a:rPr>
              <a:t>Internal Compass </a:t>
            </a:r>
            <a:r>
              <a:rPr lang="en-US" b="1" dirty="0">
                <a:solidFill>
                  <a:schemeClr val="tx1"/>
                </a:solidFill>
                <a:latin typeface="Georgia" panose="02040502050405020303" pitchFamily="18" charset="0"/>
                <a:ea typeface="Times New Roman"/>
              </a:rPr>
              <a:t>when you are feeling like you want to keep offering and doing more for this person</a:t>
            </a:r>
            <a:r>
              <a:rPr lang="en-US" b="1" dirty="0" smtClean="0">
                <a:solidFill>
                  <a:schemeClr val="tx1"/>
                </a:solidFill>
                <a:latin typeface="Georgia" panose="02040502050405020303" pitchFamily="18" charset="0"/>
                <a:ea typeface="Times New Roman"/>
              </a:rPr>
              <a:t>?</a:t>
            </a:r>
          </a:p>
          <a:p>
            <a:pPr marL="445770" indent="-285750">
              <a:spcBef>
                <a:spcPts val="0"/>
              </a:spcBef>
              <a:buClr>
                <a:srgbClr val="9B2D1F"/>
              </a:buClr>
              <a:buFont typeface="Symbol"/>
              <a:buChar char=""/>
            </a:pPr>
            <a:endParaRPr lang="en-US" dirty="0">
              <a:solidFill>
                <a:schemeClr val="tx1"/>
              </a:solidFill>
              <a:latin typeface="Georgia" panose="02040502050405020303" pitchFamily="18" charset="0"/>
              <a:ea typeface="Times New Roman"/>
            </a:endParaRPr>
          </a:p>
          <a:p>
            <a:pPr marL="68580" indent="0">
              <a:buNone/>
            </a:pPr>
            <a:endParaRPr lang="en-US" dirty="0"/>
          </a:p>
        </p:txBody>
      </p:sp>
    </p:spTree>
    <p:extLst>
      <p:ext uri="{BB962C8B-B14F-4D97-AF65-F5344CB8AC3E}">
        <p14:creationId xmlns:p14="http://schemas.microsoft.com/office/powerpoint/2010/main" val="151210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1524000"/>
          </a:xfrm>
        </p:spPr>
        <p:txBody>
          <a:bodyPr>
            <a:normAutofit/>
          </a:bodyPr>
          <a:lstStyle/>
          <a:p>
            <a:r>
              <a:rPr lang="en-US" b="1" dirty="0">
                <a:solidFill>
                  <a:srgbClr val="AD0101"/>
                </a:solidFill>
              </a:rPr>
              <a:t>You and </a:t>
            </a:r>
            <a:br>
              <a:rPr lang="en-US" b="1" dirty="0">
                <a:solidFill>
                  <a:srgbClr val="AD0101"/>
                </a:solidFill>
              </a:rPr>
            </a:br>
            <a:r>
              <a:rPr lang="en-US" b="1" dirty="0">
                <a:solidFill>
                  <a:srgbClr val="AD0101"/>
                </a:solidFill>
              </a:rPr>
              <a:t>Your Internal Compass</a:t>
            </a:r>
            <a:endParaRPr lang="en-US" dirty="0"/>
          </a:p>
        </p:txBody>
      </p:sp>
      <p:sp>
        <p:nvSpPr>
          <p:cNvPr id="3" name="Content Placeholder 2"/>
          <p:cNvSpPr>
            <a:spLocks noGrp="1"/>
          </p:cNvSpPr>
          <p:nvPr>
            <p:ph idx="1"/>
          </p:nvPr>
        </p:nvSpPr>
        <p:spPr/>
        <p:txBody>
          <a:bodyPr/>
          <a:lstStyle/>
          <a:p>
            <a:pPr marL="445770" indent="-285750">
              <a:spcBef>
                <a:spcPts val="0"/>
              </a:spcBef>
              <a:buClr>
                <a:srgbClr val="9B2D1F"/>
              </a:buClr>
              <a:buFont typeface="Symbol"/>
              <a:buChar char=""/>
            </a:pPr>
            <a:endParaRPr lang="en-US" b="1" dirty="0" smtClean="0">
              <a:solidFill>
                <a:srgbClr val="696464"/>
              </a:solidFill>
              <a:latin typeface="Georgia" panose="02040502050405020303" pitchFamily="18" charset="0"/>
              <a:ea typeface="Times New Roman"/>
            </a:endParaRPr>
          </a:p>
          <a:p>
            <a:pPr marL="445770" indent="-285750">
              <a:spcBef>
                <a:spcPts val="0"/>
              </a:spcBef>
              <a:buClr>
                <a:srgbClr val="9B2D1F"/>
              </a:buClr>
              <a:buFont typeface="Symbol"/>
              <a:buChar char=""/>
            </a:pPr>
            <a:r>
              <a:rPr lang="en-US" b="1" dirty="0" smtClean="0">
                <a:solidFill>
                  <a:schemeClr val="tx1"/>
                </a:solidFill>
                <a:latin typeface="Georgia" panose="02040502050405020303" pitchFamily="18" charset="0"/>
                <a:ea typeface="Times New Roman"/>
              </a:rPr>
              <a:t>What </a:t>
            </a:r>
            <a:r>
              <a:rPr lang="en-US" b="1" dirty="0">
                <a:solidFill>
                  <a:schemeClr val="tx1"/>
                </a:solidFill>
                <a:latin typeface="Georgia" panose="02040502050405020303" pitchFamily="18" charset="0"/>
                <a:ea typeface="Times New Roman"/>
              </a:rPr>
              <a:t>are </a:t>
            </a:r>
            <a:r>
              <a:rPr lang="en-US" b="1" dirty="0">
                <a:solidFill>
                  <a:srgbClr val="9B2D1F"/>
                </a:solidFill>
                <a:latin typeface="Georgia" panose="02040502050405020303" pitchFamily="18" charset="0"/>
                <a:ea typeface="Times New Roman"/>
              </a:rPr>
              <a:t>Signs </a:t>
            </a:r>
            <a:r>
              <a:rPr lang="en-US" b="1" dirty="0">
                <a:solidFill>
                  <a:schemeClr val="tx1"/>
                </a:solidFill>
                <a:latin typeface="Georgia" panose="02040502050405020303" pitchFamily="18" charset="0"/>
                <a:ea typeface="Times New Roman"/>
              </a:rPr>
              <a:t>within you and </a:t>
            </a:r>
            <a:r>
              <a:rPr lang="en-US" b="1" dirty="0" smtClean="0">
                <a:solidFill>
                  <a:schemeClr val="tx1"/>
                </a:solidFill>
                <a:latin typeface="Georgia" panose="02040502050405020303" pitchFamily="18" charset="0"/>
                <a:ea typeface="Times New Roman"/>
              </a:rPr>
              <a:t>indicators from this person </a:t>
            </a:r>
            <a:r>
              <a:rPr lang="en-US" b="1" dirty="0">
                <a:solidFill>
                  <a:schemeClr val="tx1"/>
                </a:solidFill>
                <a:latin typeface="Georgia" panose="02040502050405020303" pitchFamily="18" charset="0"/>
                <a:ea typeface="Times New Roman"/>
              </a:rPr>
              <a:t>that you are near </a:t>
            </a:r>
            <a:r>
              <a:rPr lang="en-US" b="1" dirty="0">
                <a:solidFill>
                  <a:srgbClr val="9B2D1F"/>
                </a:solidFill>
                <a:latin typeface="Georgia" panose="02040502050405020303" pitchFamily="18" charset="0"/>
                <a:ea typeface="Times New Roman"/>
              </a:rPr>
              <a:t>The Fine Line </a:t>
            </a:r>
            <a:r>
              <a:rPr lang="en-US" b="1" dirty="0">
                <a:solidFill>
                  <a:schemeClr val="tx1"/>
                </a:solidFill>
                <a:latin typeface="Georgia" panose="02040502050405020303" pitchFamily="18" charset="0"/>
                <a:ea typeface="Times New Roman"/>
              </a:rPr>
              <a:t>and may shift to doing more than your helpful share for this person if you do not stay mindful of you, them, and larger goals for each of you?</a:t>
            </a:r>
            <a:endParaRPr lang="en-US" dirty="0">
              <a:solidFill>
                <a:schemeClr val="tx1"/>
              </a:solidFill>
              <a:latin typeface="Georgia" panose="02040502050405020303" pitchFamily="18" charset="0"/>
              <a:ea typeface="Times New Roman"/>
            </a:endParaRPr>
          </a:p>
          <a:p>
            <a:pPr marL="68580" indent="0">
              <a:buNone/>
            </a:pPr>
            <a:endParaRPr lang="en-US" dirty="0"/>
          </a:p>
        </p:txBody>
      </p:sp>
    </p:spTree>
    <p:extLst>
      <p:ext uri="{BB962C8B-B14F-4D97-AF65-F5344CB8AC3E}">
        <p14:creationId xmlns:p14="http://schemas.microsoft.com/office/powerpoint/2010/main" val="52846417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ancy\AppData\Local\Microsoft\Windows\INetCache\IE\Y8Y2Z1LD\zzzzdecision-mak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990600"/>
            <a:ext cx="6172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6903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1371600"/>
          </a:xfrm>
        </p:spPr>
        <p:txBody>
          <a:bodyPr>
            <a:normAutofit/>
          </a:bodyPr>
          <a:lstStyle/>
          <a:p>
            <a:r>
              <a:rPr lang="en-US" b="1" dirty="0">
                <a:solidFill>
                  <a:srgbClr val="AD0101"/>
                </a:solidFill>
              </a:rPr>
              <a:t>You and </a:t>
            </a:r>
            <a:br>
              <a:rPr lang="en-US" b="1" dirty="0">
                <a:solidFill>
                  <a:srgbClr val="AD0101"/>
                </a:solidFill>
              </a:rPr>
            </a:br>
            <a:r>
              <a:rPr lang="en-US" b="1" dirty="0">
                <a:solidFill>
                  <a:srgbClr val="AD0101"/>
                </a:solidFill>
              </a:rPr>
              <a:t>Your Internal Compass</a:t>
            </a:r>
            <a:endParaRPr lang="en-US" dirty="0"/>
          </a:p>
        </p:txBody>
      </p:sp>
      <p:sp>
        <p:nvSpPr>
          <p:cNvPr id="3" name="Content Placeholder 2"/>
          <p:cNvSpPr>
            <a:spLocks noGrp="1"/>
          </p:cNvSpPr>
          <p:nvPr>
            <p:ph idx="1"/>
          </p:nvPr>
        </p:nvSpPr>
        <p:spPr>
          <a:xfrm>
            <a:off x="1066800" y="2438400"/>
            <a:ext cx="6777317" cy="3318029"/>
          </a:xfrm>
        </p:spPr>
        <p:txBody>
          <a:bodyPr/>
          <a:lstStyle/>
          <a:p>
            <a:pPr marL="445770" indent="-285750">
              <a:spcBef>
                <a:spcPts val="0"/>
              </a:spcBef>
              <a:buClr>
                <a:srgbClr val="9B2D1F"/>
              </a:buClr>
              <a:buFont typeface="Symbol"/>
              <a:buChar char=""/>
            </a:pPr>
            <a:r>
              <a:rPr lang="en-US" b="1" dirty="0">
                <a:solidFill>
                  <a:schemeClr val="tx1"/>
                </a:solidFill>
                <a:latin typeface="Georgia" panose="02040502050405020303" pitchFamily="18" charset="0"/>
                <a:ea typeface="Times New Roman"/>
              </a:rPr>
              <a:t>How can you learn to </a:t>
            </a:r>
            <a:r>
              <a:rPr lang="en-US" b="1" dirty="0">
                <a:solidFill>
                  <a:srgbClr val="9B2D1F"/>
                </a:solidFill>
                <a:latin typeface="Georgia" panose="02040502050405020303" pitchFamily="18" charset="0"/>
                <a:ea typeface="Times New Roman"/>
              </a:rPr>
              <a:t>trust your Internal Compass, </a:t>
            </a:r>
            <a:r>
              <a:rPr lang="en-US" b="1" dirty="0">
                <a:solidFill>
                  <a:schemeClr val="tx1"/>
                </a:solidFill>
                <a:latin typeface="Georgia" panose="02040502050405020303" pitchFamily="18" charset="0"/>
                <a:ea typeface="Times New Roman"/>
              </a:rPr>
              <a:t>to trust your “true North</a:t>
            </a:r>
            <a:r>
              <a:rPr lang="en-US" b="1" dirty="0" smtClean="0">
                <a:solidFill>
                  <a:schemeClr val="tx1"/>
                </a:solidFill>
                <a:latin typeface="Georgia" panose="02040502050405020303" pitchFamily="18" charset="0"/>
                <a:ea typeface="Times New Roman"/>
              </a:rPr>
              <a:t>”?</a:t>
            </a:r>
          </a:p>
          <a:p>
            <a:pPr marL="445770" indent="-285750">
              <a:spcBef>
                <a:spcPts val="0"/>
              </a:spcBef>
              <a:buClr>
                <a:srgbClr val="9B2D1F"/>
              </a:buClr>
              <a:buFont typeface="Symbol"/>
              <a:buChar char=""/>
            </a:pPr>
            <a:endParaRPr lang="en-US" b="1" dirty="0" smtClean="0">
              <a:solidFill>
                <a:srgbClr val="696464"/>
              </a:solidFill>
              <a:latin typeface="Georgia" panose="02040502050405020303" pitchFamily="18" charset="0"/>
              <a:ea typeface="Times New Roman"/>
            </a:endParaRPr>
          </a:p>
          <a:p>
            <a:pPr marL="445770" indent="-285750">
              <a:spcBef>
                <a:spcPts val="0"/>
              </a:spcBef>
              <a:buClr>
                <a:srgbClr val="9B2D1F"/>
              </a:buClr>
              <a:buFont typeface="Symbol"/>
              <a:buChar char=""/>
            </a:pPr>
            <a:r>
              <a:rPr lang="en-US" b="1" dirty="0" smtClean="0">
                <a:solidFill>
                  <a:schemeClr val="tx1"/>
                </a:solidFill>
                <a:latin typeface="Georgia" panose="02040502050405020303" pitchFamily="18" charset="0"/>
                <a:ea typeface="Times New Roman"/>
              </a:rPr>
              <a:t>Which </a:t>
            </a:r>
            <a:r>
              <a:rPr lang="en-US" b="1" dirty="0">
                <a:solidFill>
                  <a:schemeClr val="tx1"/>
                </a:solidFill>
                <a:latin typeface="Georgia" panose="02040502050405020303" pitchFamily="18" charset="0"/>
                <a:ea typeface="Times New Roman"/>
              </a:rPr>
              <a:t>of the </a:t>
            </a:r>
            <a:r>
              <a:rPr lang="en-US" b="1" dirty="0">
                <a:solidFill>
                  <a:srgbClr val="9B2D1F"/>
                </a:solidFill>
                <a:latin typeface="Georgia" panose="02040502050405020303" pitchFamily="18" charset="0"/>
                <a:ea typeface="Times New Roman"/>
              </a:rPr>
              <a:t>10 Strategies </a:t>
            </a:r>
            <a:r>
              <a:rPr lang="en-US" b="1" dirty="0">
                <a:solidFill>
                  <a:schemeClr val="tx1"/>
                </a:solidFill>
                <a:latin typeface="Georgia" panose="02040502050405020303" pitchFamily="18" charset="0"/>
                <a:ea typeface="Times New Roman"/>
              </a:rPr>
              <a:t>can help you </a:t>
            </a:r>
            <a:r>
              <a:rPr lang="en-US" b="1" dirty="0">
                <a:solidFill>
                  <a:srgbClr val="9B2D1F"/>
                </a:solidFill>
                <a:latin typeface="Georgia" panose="02040502050405020303" pitchFamily="18" charset="0"/>
                <a:ea typeface="Times New Roman"/>
              </a:rPr>
              <a:t>stay on your course</a:t>
            </a:r>
            <a:r>
              <a:rPr lang="en-US" b="1" dirty="0">
                <a:solidFill>
                  <a:srgbClr val="696464"/>
                </a:solidFill>
                <a:latin typeface="Georgia" panose="02040502050405020303" pitchFamily="18" charset="0"/>
                <a:ea typeface="Times New Roman"/>
              </a:rPr>
              <a:t> </a:t>
            </a:r>
            <a:r>
              <a:rPr lang="en-US" b="1" dirty="0">
                <a:solidFill>
                  <a:schemeClr val="tx1"/>
                </a:solidFill>
                <a:latin typeface="Georgia" panose="02040502050405020303" pitchFamily="18" charset="0"/>
                <a:ea typeface="Times New Roman"/>
              </a:rPr>
              <a:t>of offering help and knowing when to leave the rest to </a:t>
            </a:r>
            <a:r>
              <a:rPr lang="en-US" b="1" dirty="0" smtClean="0">
                <a:solidFill>
                  <a:schemeClr val="tx1"/>
                </a:solidFill>
                <a:latin typeface="Georgia" panose="02040502050405020303" pitchFamily="18" charset="0"/>
                <a:ea typeface="Times New Roman"/>
              </a:rPr>
              <a:t>this other person</a:t>
            </a:r>
            <a:r>
              <a:rPr lang="en-US" b="1" dirty="0">
                <a:solidFill>
                  <a:schemeClr val="tx1"/>
                </a:solidFill>
                <a:latin typeface="Georgia" panose="02040502050405020303" pitchFamily="18" charset="0"/>
                <a:ea typeface="Times New Roman"/>
              </a:rPr>
              <a:t>?</a:t>
            </a:r>
            <a:endParaRPr lang="en-US" dirty="0">
              <a:solidFill>
                <a:schemeClr val="tx1"/>
              </a:solidFill>
              <a:latin typeface="Georgia" panose="02040502050405020303" pitchFamily="18" charset="0"/>
              <a:ea typeface="Times New Roman"/>
            </a:endParaRPr>
          </a:p>
          <a:p>
            <a:pPr marL="445770" indent="-285750">
              <a:spcBef>
                <a:spcPts val="0"/>
              </a:spcBef>
              <a:buClr>
                <a:srgbClr val="9B2D1F"/>
              </a:buClr>
              <a:buFont typeface="Symbol"/>
              <a:buChar char=""/>
            </a:pPr>
            <a:endParaRPr lang="en-US" dirty="0">
              <a:noFill/>
              <a:latin typeface="Times New Roman"/>
              <a:ea typeface="Times New Roman"/>
            </a:endParaRPr>
          </a:p>
          <a:p>
            <a:pPr marL="68580" indent="0">
              <a:buNone/>
            </a:pPr>
            <a:endParaRPr lang="en-US" dirty="0"/>
          </a:p>
        </p:txBody>
      </p:sp>
    </p:spTree>
    <p:extLst>
      <p:ext uri="{BB962C8B-B14F-4D97-AF65-F5344CB8AC3E}">
        <p14:creationId xmlns:p14="http://schemas.microsoft.com/office/powerpoint/2010/main" val="240940444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nancy\AppData\Local\Microsoft\Windows\INetCache\IE\F8RC30V1\10697219_333849933461953_9057715437435453613_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066800"/>
            <a:ext cx="70104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89838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Bibliography</a:t>
            </a:r>
            <a:endParaRPr lang="en-US" b="1" dirty="0"/>
          </a:p>
        </p:txBody>
      </p:sp>
      <p:sp>
        <p:nvSpPr>
          <p:cNvPr id="3" name="Content Placeholder 2"/>
          <p:cNvSpPr>
            <a:spLocks noGrp="1"/>
          </p:cNvSpPr>
          <p:nvPr>
            <p:ph idx="1"/>
          </p:nvPr>
        </p:nvSpPr>
        <p:spPr>
          <a:xfrm>
            <a:off x="1043492" y="2286000"/>
            <a:ext cx="6777317" cy="3546629"/>
          </a:xfrm>
        </p:spPr>
        <p:txBody>
          <a:bodyPr>
            <a:normAutofit/>
          </a:bodyPr>
          <a:lstStyle/>
          <a:p>
            <a:pPr marL="68580" indent="0">
              <a:buNone/>
            </a:pPr>
            <a:r>
              <a:rPr lang="en-US" sz="2000" dirty="0">
                <a:latin typeface="Georgia" panose="02040502050405020303" pitchFamily="18" charset="0"/>
              </a:rPr>
              <a:t>Al-Anon Family Groups, Inc.  (1981). </a:t>
            </a:r>
            <a:r>
              <a:rPr lang="en-US" sz="2000" i="1" dirty="0">
                <a:latin typeface="Georgia" panose="02040502050405020303" pitchFamily="18" charset="0"/>
              </a:rPr>
              <a:t>Detachment </a:t>
            </a:r>
            <a:r>
              <a:rPr lang="en-US" sz="2000" dirty="0">
                <a:latin typeface="Georgia" panose="02040502050405020303" pitchFamily="18" charset="0"/>
              </a:rPr>
              <a:t>(brochure). Virginia Beach, VA: Author.</a:t>
            </a:r>
          </a:p>
          <a:p>
            <a:pPr marL="68580" indent="0">
              <a:buNone/>
            </a:pPr>
            <a:r>
              <a:rPr lang="en-US" sz="2000" dirty="0">
                <a:latin typeface="Georgia" panose="02040502050405020303" pitchFamily="18" charset="0"/>
              </a:rPr>
              <a:t> </a:t>
            </a:r>
          </a:p>
          <a:p>
            <a:pPr marL="68580" indent="0">
              <a:buNone/>
            </a:pPr>
            <a:r>
              <a:rPr lang="en-US" sz="2000" dirty="0">
                <a:latin typeface="Georgia" panose="02040502050405020303" pitchFamily="18" charset="0"/>
              </a:rPr>
              <a:t>Al-Anon Family Groups, Inc. (1987). </a:t>
            </a:r>
            <a:r>
              <a:rPr lang="en-US" sz="2000" i="1" dirty="0">
                <a:latin typeface="Georgia" panose="02040502050405020303" pitchFamily="18" charset="0"/>
              </a:rPr>
              <a:t>One Day at a Time in Al-Anon </a:t>
            </a:r>
            <a:r>
              <a:rPr lang="en-US" sz="2000" dirty="0">
                <a:latin typeface="Georgia" panose="02040502050405020303" pitchFamily="18" charset="0"/>
              </a:rPr>
              <a:t>(1987). Virginia Beach, VA: Author.</a:t>
            </a:r>
          </a:p>
          <a:p>
            <a:pPr marL="68580" indent="0">
              <a:buNone/>
            </a:pPr>
            <a:r>
              <a:rPr lang="en-US" sz="2000" dirty="0">
                <a:latin typeface="Georgia" panose="02040502050405020303" pitchFamily="18" charset="0"/>
              </a:rPr>
              <a:t> </a:t>
            </a:r>
          </a:p>
          <a:p>
            <a:pPr marL="68580" indent="0">
              <a:buNone/>
            </a:pPr>
            <a:r>
              <a:rPr lang="en-US" sz="2000" dirty="0">
                <a:latin typeface="Georgia" panose="02040502050405020303" pitchFamily="18" charset="0"/>
              </a:rPr>
              <a:t>Al-Anon Family Groups, Inc. (1992). </a:t>
            </a:r>
            <a:r>
              <a:rPr lang="en-US" sz="2000" i="1" dirty="0">
                <a:latin typeface="Georgia" panose="02040502050405020303" pitchFamily="18" charset="0"/>
              </a:rPr>
              <a:t>Courage to Change: One Day at a Time in Al-Anon. </a:t>
            </a:r>
            <a:r>
              <a:rPr lang="en-US" sz="2000" dirty="0">
                <a:latin typeface="Georgia" panose="02040502050405020303" pitchFamily="18" charset="0"/>
              </a:rPr>
              <a:t>Virginia Beach, VA: Author</a:t>
            </a:r>
            <a:r>
              <a:rPr lang="en-US" sz="2000" dirty="0" smtClean="0">
                <a:latin typeface="Georgia" panose="02040502050405020303" pitchFamily="18" charset="0"/>
              </a:rPr>
              <a:t>.</a:t>
            </a:r>
          </a:p>
          <a:p>
            <a:pPr marL="68580" indent="0">
              <a:buNone/>
            </a:pPr>
            <a:endParaRPr lang="en-US" sz="2000" dirty="0" smtClean="0">
              <a:latin typeface="Georgia" panose="02040502050405020303" pitchFamily="18" charset="0"/>
            </a:endParaRPr>
          </a:p>
          <a:p>
            <a:pPr marL="68580" indent="0">
              <a:buNone/>
            </a:pPr>
            <a:endParaRPr lang="en-US" dirty="0"/>
          </a:p>
        </p:txBody>
      </p:sp>
    </p:spTree>
    <p:extLst>
      <p:ext uri="{BB962C8B-B14F-4D97-AF65-F5344CB8AC3E}">
        <p14:creationId xmlns:p14="http://schemas.microsoft.com/office/powerpoint/2010/main" val="226172689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Bibliography</a:t>
            </a:r>
            <a:endParaRPr lang="en-US" b="1" dirty="0"/>
          </a:p>
        </p:txBody>
      </p:sp>
      <p:sp>
        <p:nvSpPr>
          <p:cNvPr id="3" name="Content Placeholder 2"/>
          <p:cNvSpPr>
            <a:spLocks noGrp="1"/>
          </p:cNvSpPr>
          <p:nvPr>
            <p:ph idx="1"/>
          </p:nvPr>
        </p:nvSpPr>
        <p:spPr>
          <a:xfrm>
            <a:off x="1043492" y="2323652"/>
            <a:ext cx="6777317" cy="3696148"/>
          </a:xfrm>
        </p:spPr>
        <p:txBody>
          <a:bodyPr>
            <a:normAutofit fontScale="85000" lnSpcReduction="20000"/>
          </a:bodyPr>
          <a:lstStyle/>
          <a:p>
            <a:pPr marL="68580" indent="0">
              <a:buNone/>
            </a:pPr>
            <a:r>
              <a:rPr lang="en-US" dirty="0">
                <a:latin typeface="Georgia" panose="02040502050405020303" pitchFamily="18" charset="0"/>
              </a:rPr>
              <a:t>American Psychological Association. (2014</a:t>
            </a:r>
            <a:r>
              <a:rPr lang="en-US" dirty="0" smtClean="0">
                <a:latin typeface="Georgia" panose="02040502050405020303" pitchFamily="18" charset="0"/>
              </a:rPr>
              <a:t>).”The </a:t>
            </a:r>
            <a:r>
              <a:rPr lang="en-US" dirty="0">
                <a:latin typeface="Georgia" panose="02040502050405020303" pitchFamily="18" charset="0"/>
              </a:rPr>
              <a:t>Road to </a:t>
            </a:r>
            <a:r>
              <a:rPr lang="en-US" dirty="0" smtClean="0">
                <a:latin typeface="Georgia" panose="02040502050405020303" pitchFamily="18" charset="0"/>
              </a:rPr>
              <a:t>Resilience.” </a:t>
            </a:r>
            <a:r>
              <a:rPr lang="en-US" dirty="0">
                <a:latin typeface="Georgia" panose="02040502050405020303" pitchFamily="18" charset="0"/>
              </a:rPr>
              <a:t>Washington DC: American Psychological Association. Retrieved from </a:t>
            </a:r>
            <a:r>
              <a:rPr lang="en-US" u="sng" dirty="0">
                <a:latin typeface="Georgia" panose="02040502050405020303" pitchFamily="18" charset="0"/>
                <a:hlinkClick r:id="rId2"/>
              </a:rPr>
              <a:t>http://www.apa.org/helpcenter/road-resilience.aspx</a:t>
            </a:r>
            <a:endParaRPr lang="en-US" u="sng" dirty="0">
              <a:latin typeface="Georgia" panose="02040502050405020303" pitchFamily="18" charset="0"/>
            </a:endParaRPr>
          </a:p>
          <a:p>
            <a:pPr marL="68580" indent="0">
              <a:buNone/>
            </a:pPr>
            <a:endParaRPr lang="en-US" dirty="0" smtClean="0">
              <a:latin typeface="Georgia" panose="02040502050405020303" pitchFamily="18" charset="0"/>
            </a:endParaRPr>
          </a:p>
          <a:p>
            <a:pPr marL="68580" indent="0">
              <a:buNone/>
            </a:pPr>
            <a:r>
              <a:rPr lang="en-US" dirty="0" smtClean="0">
                <a:latin typeface="Georgia" panose="02040502050405020303" pitchFamily="18" charset="0"/>
              </a:rPr>
              <a:t>Beattie</a:t>
            </a:r>
            <a:r>
              <a:rPr lang="en-US" dirty="0">
                <a:latin typeface="Georgia" panose="02040502050405020303" pitchFamily="18" charset="0"/>
              </a:rPr>
              <a:t>, M. (2009). </a:t>
            </a:r>
            <a:r>
              <a:rPr lang="en-US" i="1" dirty="0">
                <a:latin typeface="Georgia" panose="02040502050405020303" pitchFamily="18" charset="0"/>
              </a:rPr>
              <a:t>The New Codependency: Help and Guidance for Today's Generation. </a:t>
            </a:r>
            <a:r>
              <a:rPr lang="en-US" dirty="0">
                <a:latin typeface="Georgia" panose="02040502050405020303" pitchFamily="18" charset="0"/>
              </a:rPr>
              <a:t>New York, NY: Simon &amp;Schuster.</a:t>
            </a:r>
          </a:p>
          <a:p>
            <a:pPr marL="68580" indent="0">
              <a:buNone/>
            </a:pPr>
            <a:endParaRPr lang="en-US" dirty="0" smtClean="0">
              <a:latin typeface="Georgia" panose="02040502050405020303" pitchFamily="18" charset="0"/>
            </a:endParaRPr>
          </a:p>
          <a:p>
            <a:pPr marL="68580" indent="0">
              <a:buNone/>
            </a:pPr>
            <a:r>
              <a:rPr lang="en-US" dirty="0">
                <a:latin typeface="Georgia" panose="02040502050405020303" pitchFamily="18" charset="0"/>
              </a:rPr>
              <a:t>Central Recovery Press (2017). </a:t>
            </a:r>
            <a:r>
              <a:rPr lang="en-US" i="1" dirty="0">
                <a:latin typeface="Georgia" panose="02040502050405020303" pitchFamily="18" charset="0"/>
              </a:rPr>
              <a:t>Discover Recovery. </a:t>
            </a:r>
            <a:r>
              <a:rPr lang="en-US" dirty="0">
                <a:latin typeface="Georgia" panose="02040502050405020303" pitchFamily="18" charset="0"/>
              </a:rPr>
              <a:t>Las Vegas, NC: Central Recovery Press</a:t>
            </a:r>
            <a:r>
              <a:rPr lang="en-US" dirty="0" smtClean="0">
                <a:latin typeface="Georgia" panose="02040502050405020303" pitchFamily="18" charset="0"/>
              </a:rPr>
              <a:t>.</a:t>
            </a:r>
          </a:p>
          <a:p>
            <a:pPr marL="68580" indent="0">
              <a:buNone/>
            </a:pPr>
            <a:endParaRPr lang="en-US" sz="2000" dirty="0">
              <a:latin typeface="Georgia" panose="02040502050405020303" pitchFamily="18" charset="0"/>
            </a:endParaRPr>
          </a:p>
          <a:p>
            <a:pPr marL="68580" indent="0">
              <a:buNone/>
            </a:pPr>
            <a:r>
              <a:rPr lang="en-US" sz="2200" dirty="0">
                <a:latin typeface="Georgia" panose="02040502050405020303" pitchFamily="18" charset="0"/>
              </a:rPr>
              <a:t> </a:t>
            </a:r>
          </a:p>
          <a:p>
            <a:endParaRPr lang="en-US" sz="2000" dirty="0"/>
          </a:p>
          <a:p>
            <a:pPr marL="68580" indent="0">
              <a:buNone/>
            </a:pPr>
            <a:endParaRPr lang="en-US" sz="2000" dirty="0">
              <a:latin typeface="Georgia" panose="02040502050405020303" pitchFamily="18" charset="0"/>
            </a:endParaRPr>
          </a:p>
        </p:txBody>
      </p:sp>
    </p:spTree>
    <p:extLst>
      <p:ext uri="{BB962C8B-B14F-4D97-AF65-F5344CB8AC3E}">
        <p14:creationId xmlns:p14="http://schemas.microsoft.com/office/powerpoint/2010/main" val="2040837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Forms of Enabling</a:t>
            </a:r>
            <a:endParaRPr lang="en-US" b="1" dirty="0"/>
          </a:p>
        </p:txBody>
      </p:sp>
      <p:sp>
        <p:nvSpPr>
          <p:cNvPr id="3" name="Content Placeholder 2"/>
          <p:cNvSpPr>
            <a:spLocks noGrp="1"/>
          </p:cNvSpPr>
          <p:nvPr>
            <p:ph idx="1"/>
          </p:nvPr>
        </p:nvSpPr>
        <p:spPr>
          <a:xfrm>
            <a:off x="1043492" y="2209801"/>
            <a:ext cx="6777317" cy="3429000"/>
          </a:xfrm>
        </p:spPr>
        <p:txBody>
          <a:bodyPr/>
          <a:lstStyle/>
          <a:p>
            <a:pPr>
              <a:buFont typeface="Wingdings" panose="05000000000000000000" pitchFamily="2" charset="2"/>
              <a:buChar char="§"/>
            </a:pPr>
            <a:endParaRPr lang="en-US" b="1" dirty="0" smtClean="0">
              <a:latin typeface="Georgia" panose="02040502050405020303" pitchFamily="18" charset="0"/>
            </a:endParaRPr>
          </a:p>
          <a:p>
            <a:pPr>
              <a:buFont typeface="Arial" panose="020B0604020202020204" pitchFamily="34" charset="0"/>
              <a:buChar char="•"/>
            </a:pPr>
            <a:r>
              <a:rPr lang="en-US" b="1" dirty="0">
                <a:solidFill>
                  <a:schemeClr val="tx1"/>
                </a:solidFill>
                <a:latin typeface="Georgia" panose="02040502050405020303" pitchFamily="18" charset="0"/>
              </a:rPr>
              <a:t>Threating but not following through on what has been said</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Avoiding in order to keep the peace</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Secret keeping, covering up lies</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120645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Bibliography</a:t>
            </a:r>
            <a:endParaRPr lang="en-US" b="1" dirty="0"/>
          </a:p>
        </p:txBody>
      </p:sp>
      <p:sp>
        <p:nvSpPr>
          <p:cNvPr id="3" name="Content Placeholder 2"/>
          <p:cNvSpPr>
            <a:spLocks noGrp="1"/>
          </p:cNvSpPr>
          <p:nvPr>
            <p:ph idx="1"/>
          </p:nvPr>
        </p:nvSpPr>
        <p:spPr>
          <a:xfrm>
            <a:off x="1043492" y="2286000"/>
            <a:ext cx="6777317" cy="3657600"/>
          </a:xfrm>
        </p:spPr>
        <p:txBody>
          <a:bodyPr>
            <a:normAutofit fontScale="92500" lnSpcReduction="20000"/>
          </a:bodyPr>
          <a:lstStyle/>
          <a:p>
            <a:pPr marL="68580" indent="0">
              <a:buNone/>
            </a:pPr>
            <a:r>
              <a:rPr lang="en-US" sz="2200" dirty="0" smtClean="0">
                <a:latin typeface="Georgia" panose="02040502050405020303" pitchFamily="18" charset="0"/>
              </a:rPr>
              <a:t>Greenberg, M. (2017). “8 Empowering Ways to Stop Feeling Guilty.” Retrieved </a:t>
            </a:r>
            <a:r>
              <a:rPr lang="en-US" sz="2200" dirty="0">
                <a:latin typeface="Georgia" panose="02040502050405020303" pitchFamily="18" charset="0"/>
              </a:rPr>
              <a:t>from  https://www.psychologytoday.com/us/blog/the-mindful-self-express/201703/8-empowering-ways-stop-feeling-guilty</a:t>
            </a:r>
            <a:endParaRPr lang="en-US" sz="2200" dirty="0" smtClean="0">
              <a:latin typeface="Georgia" panose="02040502050405020303" pitchFamily="18" charset="0"/>
            </a:endParaRPr>
          </a:p>
          <a:p>
            <a:pPr marL="68580" indent="0">
              <a:buNone/>
            </a:pPr>
            <a:endParaRPr lang="en-US" sz="2200" dirty="0">
              <a:latin typeface="Georgia" panose="02040502050405020303" pitchFamily="18" charset="0"/>
            </a:endParaRPr>
          </a:p>
          <a:p>
            <a:pPr marL="68580" indent="0">
              <a:buNone/>
            </a:pPr>
            <a:r>
              <a:rPr lang="en-US" sz="2200" dirty="0" smtClean="0">
                <a:latin typeface="Georgia" panose="02040502050405020303" pitchFamily="18" charset="0"/>
              </a:rPr>
              <a:t>Hanson</a:t>
            </a:r>
            <a:r>
              <a:rPr lang="en-US" sz="2200" dirty="0">
                <a:latin typeface="Georgia" panose="02040502050405020303" pitchFamily="18" charset="0"/>
              </a:rPr>
              <a:t>, R. (2009). </a:t>
            </a:r>
            <a:r>
              <a:rPr lang="en-US" sz="2200" i="1" dirty="0">
                <a:latin typeface="Georgia" panose="02040502050405020303" pitchFamily="18" charset="0"/>
              </a:rPr>
              <a:t>Buddha's Brain: The Practical Science of Happiness, Love, and Wisdom. </a:t>
            </a:r>
            <a:r>
              <a:rPr lang="en-US" sz="2200" dirty="0">
                <a:latin typeface="Georgia" panose="02040502050405020303" pitchFamily="18" charset="0"/>
              </a:rPr>
              <a:t>Oakland, CA: New Harbinger Publications, Inc.</a:t>
            </a:r>
          </a:p>
          <a:p>
            <a:pPr marL="68580" indent="0">
              <a:buNone/>
            </a:pPr>
            <a:endParaRPr lang="en-US" sz="2200" dirty="0">
              <a:latin typeface="Georgia" panose="02040502050405020303" pitchFamily="18" charset="0"/>
            </a:endParaRPr>
          </a:p>
          <a:p>
            <a:pPr marL="68580" indent="0">
              <a:buNone/>
            </a:pPr>
            <a:r>
              <a:rPr lang="en-US" sz="2200" dirty="0" smtClean="0">
                <a:latin typeface="Georgia" panose="02040502050405020303" pitchFamily="18" charset="0"/>
              </a:rPr>
              <a:t>Hanson, R. (2013). </a:t>
            </a:r>
            <a:r>
              <a:rPr lang="en-US" sz="2200" i="1" dirty="0" smtClean="0">
                <a:latin typeface="Georgia" panose="02040502050405020303" pitchFamily="18" charset="0"/>
              </a:rPr>
              <a:t>Hardwiring Happiness: The New Brain Science of Contentment, Calm, and Confidence. </a:t>
            </a:r>
            <a:r>
              <a:rPr lang="en-US" sz="2200" dirty="0" smtClean="0">
                <a:latin typeface="Georgia" panose="02040502050405020303" pitchFamily="18" charset="0"/>
              </a:rPr>
              <a:t>New York, NY: Harmony Books.</a:t>
            </a:r>
          </a:p>
          <a:p>
            <a:pPr marL="68580" indent="0">
              <a:buNone/>
            </a:pPr>
            <a:endParaRPr lang="en-US" sz="2000" dirty="0">
              <a:latin typeface="Georgia" panose="02040502050405020303" pitchFamily="18" charset="0"/>
            </a:endParaRPr>
          </a:p>
          <a:p>
            <a:pPr marL="68580" indent="0">
              <a:buNone/>
            </a:pPr>
            <a:endParaRPr lang="en-US" sz="2000" dirty="0" smtClean="0"/>
          </a:p>
          <a:p>
            <a:pPr marL="68580" indent="0">
              <a:buNone/>
            </a:pPr>
            <a:endParaRPr lang="en-US" sz="2000" dirty="0"/>
          </a:p>
        </p:txBody>
      </p:sp>
    </p:spTree>
    <p:extLst>
      <p:ext uri="{BB962C8B-B14F-4D97-AF65-F5344CB8AC3E}">
        <p14:creationId xmlns:p14="http://schemas.microsoft.com/office/powerpoint/2010/main" val="347325370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Bibliography</a:t>
            </a:r>
            <a:endParaRPr lang="en-US" b="1" dirty="0"/>
          </a:p>
        </p:txBody>
      </p:sp>
      <p:sp>
        <p:nvSpPr>
          <p:cNvPr id="3" name="Content Placeholder 2"/>
          <p:cNvSpPr>
            <a:spLocks noGrp="1"/>
          </p:cNvSpPr>
          <p:nvPr>
            <p:ph idx="1"/>
          </p:nvPr>
        </p:nvSpPr>
        <p:spPr>
          <a:xfrm>
            <a:off x="1043492" y="2286000"/>
            <a:ext cx="6777317" cy="3352800"/>
          </a:xfrm>
        </p:spPr>
        <p:txBody>
          <a:bodyPr>
            <a:normAutofit fontScale="25000" lnSpcReduction="20000"/>
          </a:bodyPr>
          <a:lstStyle/>
          <a:p>
            <a:pPr marL="68580" indent="0">
              <a:buNone/>
            </a:pPr>
            <a:endParaRPr lang="en-US" sz="2200" dirty="0" smtClean="0">
              <a:latin typeface="Georgia" panose="02040502050405020303" pitchFamily="18" charset="0"/>
            </a:endParaRPr>
          </a:p>
          <a:p>
            <a:pPr marL="68580" indent="0">
              <a:buNone/>
            </a:pPr>
            <a:r>
              <a:rPr lang="en-US" sz="8000" dirty="0">
                <a:latin typeface="Georgia" panose="02040502050405020303" pitchFamily="18" charset="0"/>
              </a:rPr>
              <a:t>Johnston, N. (2020). </a:t>
            </a:r>
            <a:r>
              <a:rPr lang="en-US" sz="8000" i="1" dirty="0">
                <a:latin typeface="Georgia" panose="02040502050405020303" pitchFamily="18" charset="0"/>
              </a:rPr>
              <a:t>Disentangle: When You’ve Lost Your Self in Someone Else (</a:t>
            </a:r>
            <a:r>
              <a:rPr lang="en-US" sz="8000" dirty="0">
                <a:latin typeface="Georgia" panose="02040502050405020303" pitchFamily="18" charset="0"/>
              </a:rPr>
              <a:t>2</a:t>
            </a:r>
            <a:r>
              <a:rPr lang="en-US" sz="8000" baseline="30000" dirty="0">
                <a:latin typeface="Georgia" panose="02040502050405020303" pitchFamily="18" charset="0"/>
              </a:rPr>
              <a:t>nd</a:t>
            </a:r>
            <a:r>
              <a:rPr lang="en-US" sz="8000" dirty="0">
                <a:latin typeface="Georgia" panose="02040502050405020303" pitchFamily="18" charset="0"/>
              </a:rPr>
              <a:t> Ed.).</a:t>
            </a:r>
            <a:r>
              <a:rPr lang="en-US" sz="8000" i="1" dirty="0">
                <a:latin typeface="Georgia" panose="02040502050405020303" pitchFamily="18" charset="0"/>
              </a:rPr>
              <a:t> </a:t>
            </a:r>
            <a:r>
              <a:rPr lang="en-US" sz="8000" dirty="0">
                <a:latin typeface="Georgia" panose="02040502050405020303" pitchFamily="18" charset="0"/>
              </a:rPr>
              <a:t>Las Vegas, NV: Central Recovery Press.</a:t>
            </a:r>
          </a:p>
          <a:p>
            <a:pPr marL="68580" indent="0">
              <a:buNone/>
            </a:pPr>
            <a:endParaRPr lang="en-US" sz="8000" dirty="0">
              <a:latin typeface="Georgia" panose="02040502050405020303" pitchFamily="18" charset="0"/>
            </a:endParaRPr>
          </a:p>
          <a:p>
            <a:pPr marL="68580" indent="0">
              <a:buNone/>
            </a:pPr>
            <a:r>
              <a:rPr lang="en-US" sz="8000" dirty="0" smtClean="0">
                <a:latin typeface="Georgia" panose="02040502050405020303" pitchFamily="18" charset="0"/>
              </a:rPr>
              <a:t>Johnston</a:t>
            </a:r>
            <a:r>
              <a:rPr lang="en-US" sz="8000" dirty="0">
                <a:latin typeface="Georgia" panose="02040502050405020303" pitchFamily="18" charset="0"/>
              </a:rPr>
              <a:t>, N. (2012). </a:t>
            </a:r>
            <a:r>
              <a:rPr lang="en-US" sz="8000" i="1" dirty="0">
                <a:latin typeface="Georgia" panose="02040502050405020303" pitchFamily="18" charset="0"/>
              </a:rPr>
              <a:t>My Life as a Border Collie: Freedom from Codependency. </a:t>
            </a:r>
            <a:r>
              <a:rPr lang="en-US" sz="8000" dirty="0">
                <a:latin typeface="Georgia" panose="02040502050405020303" pitchFamily="18" charset="0"/>
              </a:rPr>
              <a:t>Las Vegas, NV: Central Recovery Press.</a:t>
            </a:r>
          </a:p>
          <a:p>
            <a:pPr marL="68580" indent="0">
              <a:buNone/>
            </a:pPr>
            <a:endParaRPr lang="en-US" sz="8000" dirty="0">
              <a:latin typeface="Georgia" panose="02040502050405020303" pitchFamily="18" charset="0"/>
            </a:endParaRPr>
          </a:p>
          <a:p>
            <a:pPr marL="68580" indent="0">
              <a:buNone/>
            </a:pPr>
            <a:r>
              <a:rPr lang="en-US" sz="8000" dirty="0" err="1" smtClean="0">
                <a:latin typeface="Georgia" panose="02040502050405020303" pitchFamily="18" charset="0"/>
              </a:rPr>
              <a:t>Kabat</a:t>
            </a:r>
            <a:r>
              <a:rPr lang="en-US" sz="8000" dirty="0" smtClean="0">
                <a:latin typeface="Georgia" panose="02040502050405020303" pitchFamily="18" charset="0"/>
              </a:rPr>
              <a:t>-Zinn</a:t>
            </a:r>
            <a:r>
              <a:rPr lang="en-US" sz="8000" dirty="0">
                <a:latin typeface="Georgia" panose="02040502050405020303" pitchFamily="18" charset="0"/>
              </a:rPr>
              <a:t>, J. (2013). </a:t>
            </a:r>
            <a:r>
              <a:rPr lang="en-US" sz="8000" i="1" dirty="0">
                <a:latin typeface="Georgia" panose="02040502050405020303" pitchFamily="18" charset="0"/>
              </a:rPr>
              <a:t>Full Catastrophe Living (</a:t>
            </a:r>
            <a:r>
              <a:rPr lang="en-US" sz="8000" dirty="0">
                <a:latin typeface="Georgia" panose="02040502050405020303" pitchFamily="18" charset="0"/>
              </a:rPr>
              <a:t>Revised/Updated). New York, NY: Bantam Books</a:t>
            </a:r>
            <a:r>
              <a:rPr lang="en-US" sz="8000" dirty="0" smtClean="0">
                <a:latin typeface="Georgia" panose="02040502050405020303" pitchFamily="18" charset="0"/>
              </a:rPr>
              <a:t>.</a:t>
            </a:r>
          </a:p>
          <a:p>
            <a:pPr marL="68580" indent="0">
              <a:buNone/>
            </a:pPr>
            <a:endParaRPr lang="en-US" sz="8000" dirty="0">
              <a:latin typeface="Georgia" panose="02040502050405020303" pitchFamily="18" charset="0"/>
            </a:endParaRPr>
          </a:p>
          <a:p>
            <a:pPr marL="68580" indent="0">
              <a:buNone/>
            </a:pPr>
            <a:endParaRPr lang="en-US" sz="6200" dirty="0">
              <a:latin typeface="Georgia" panose="02040502050405020303" pitchFamily="18" charset="0"/>
            </a:endParaRPr>
          </a:p>
          <a:p>
            <a:pPr marL="68580" indent="0">
              <a:buNone/>
            </a:pPr>
            <a:r>
              <a:rPr lang="en-US" sz="6200" dirty="0">
                <a:latin typeface="Georgia" panose="02040502050405020303" pitchFamily="18" charset="0"/>
              </a:rPr>
              <a:t> </a:t>
            </a:r>
          </a:p>
          <a:p>
            <a:pPr marL="68580" indent="0">
              <a:buNone/>
            </a:pPr>
            <a:r>
              <a:rPr lang="en-US" sz="6200" dirty="0">
                <a:latin typeface="Georgia" panose="02040502050405020303" pitchFamily="18" charset="0"/>
              </a:rPr>
              <a:t> </a:t>
            </a:r>
          </a:p>
          <a:p>
            <a:pPr marL="68580" indent="0">
              <a:buNone/>
            </a:pPr>
            <a:endParaRPr lang="en-US" sz="2000" dirty="0">
              <a:latin typeface="Georgia" panose="02040502050405020303" pitchFamily="18" charset="0"/>
            </a:endParaRPr>
          </a:p>
          <a:p>
            <a:pPr marL="68580" indent="0">
              <a:buNone/>
            </a:pPr>
            <a:endParaRPr lang="en-US" sz="2000" dirty="0" smtClean="0">
              <a:latin typeface="Georgia" panose="02040502050405020303" pitchFamily="18" charset="0"/>
            </a:endParaRPr>
          </a:p>
          <a:p>
            <a:pPr marL="68580" indent="0">
              <a:buNone/>
            </a:pPr>
            <a:endParaRPr lang="en-US" sz="2000" dirty="0">
              <a:latin typeface="Georgia" panose="02040502050405020303" pitchFamily="18" charset="0"/>
            </a:endParaRPr>
          </a:p>
        </p:txBody>
      </p:sp>
    </p:spTree>
    <p:extLst>
      <p:ext uri="{BB962C8B-B14F-4D97-AF65-F5344CB8AC3E}">
        <p14:creationId xmlns:p14="http://schemas.microsoft.com/office/powerpoint/2010/main" val="160528603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Bibliography</a:t>
            </a:r>
            <a:endParaRPr lang="en-US" b="1" dirty="0"/>
          </a:p>
        </p:txBody>
      </p:sp>
      <p:sp>
        <p:nvSpPr>
          <p:cNvPr id="3" name="Content Placeholder 2"/>
          <p:cNvSpPr>
            <a:spLocks noGrp="1"/>
          </p:cNvSpPr>
          <p:nvPr>
            <p:ph idx="1"/>
          </p:nvPr>
        </p:nvSpPr>
        <p:spPr>
          <a:xfrm>
            <a:off x="1043492" y="2209800"/>
            <a:ext cx="6777317" cy="3733800"/>
          </a:xfrm>
        </p:spPr>
        <p:txBody>
          <a:bodyPr>
            <a:normAutofit lnSpcReduction="10000"/>
          </a:bodyPr>
          <a:lstStyle/>
          <a:p>
            <a:pPr marL="68580" indent="0">
              <a:buNone/>
            </a:pPr>
            <a:r>
              <a:rPr lang="en-US" sz="2000" dirty="0" err="1">
                <a:latin typeface="Georgia" panose="02040502050405020303" pitchFamily="18" charset="0"/>
              </a:rPr>
              <a:t>Lijewski</a:t>
            </a:r>
            <a:r>
              <a:rPr lang="en-US" sz="2000" dirty="0">
                <a:latin typeface="Georgia" panose="02040502050405020303" pitchFamily="18" charset="0"/>
              </a:rPr>
              <a:t>, W. </a:t>
            </a:r>
            <a:r>
              <a:rPr lang="en-US" sz="2000" dirty="0" smtClean="0">
                <a:latin typeface="Georgia" panose="02040502050405020303" pitchFamily="18" charset="0"/>
              </a:rPr>
              <a:t>(2019). “Understanding </a:t>
            </a:r>
            <a:r>
              <a:rPr lang="en-US" sz="2000" dirty="0">
                <a:latin typeface="Georgia" panose="02040502050405020303" pitchFamily="18" charset="0"/>
              </a:rPr>
              <a:t>Enabling Behavior and How to </a:t>
            </a:r>
            <a:r>
              <a:rPr lang="en-US" sz="2000" dirty="0" smtClean="0">
                <a:latin typeface="Georgia" panose="02040502050405020303" pitchFamily="18" charset="0"/>
              </a:rPr>
              <a:t>Handle It</a:t>
            </a:r>
            <a:r>
              <a:rPr lang="en-US" sz="2000" dirty="0">
                <a:latin typeface="Georgia" panose="02040502050405020303" pitchFamily="18" charset="0"/>
              </a:rPr>
              <a:t>.” Retrieved from http://s3.amazonaws.com/EliteCME_WebSite_2013/f/pdf/PCUS02UE18.pdf</a:t>
            </a:r>
          </a:p>
          <a:p>
            <a:pPr marL="68580" indent="0">
              <a:buNone/>
            </a:pPr>
            <a:endParaRPr lang="en-US" sz="2000" dirty="0">
              <a:latin typeface="Georgia" panose="02040502050405020303" pitchFamily="18" charset="0"/>
            </a:endParaRPr>
          </a:p>
          <a:p>
            <a:pPr marL="68580" indent="0">
              <a:buNone/>
            </a:pPr>
            <a:r>
              <a:rPr lang="en-US" sz="2000" dirty="0">
                <a:latin typeface="Georgia" panose="02040502050405020303" pitchFamily="18" charset="0"/>
              </a:rPr>
              <a:t>McKay, M., Wood, J., &amp; Brantley, J. (2007). </a:t>
            </a:r>
            <a:r>
              <a:rPr lang="en-US" sz="2000" i="1" dirty="0">
                <a:latin typeface="Georgia" panose="02040502050405020303" pitchFamily="18" charset="0"/>
              </a:rPr>
              <a:t>The Dialectical Behavior Therapy Skills Workbook. </a:t>
            </a:r>
            <a:r>
              <a:rPr lang="en-US" sz="2000" dirty="0">
                <a:latin typeface="Georgia" panose="02040502050405020303" pitchFamily="18" charset="0"/>
              </a:rPr>
              <a:t>Oakland, CA: New Harbinger Publications, Inc</a:t>
            </a:r>
            <a:r>
              <a:rPr lang="en-US" sz="2000" dirty="0" smtClean="0">
                <a:latin typeface="Georgia" panose="02040502050405020303" pitchFamily="18" charset="0"/>
              </a:rPr>
              <a:t>.</a:t>
            </a:r>
          </a:p>
          <a:p>
            <a:pPr marL="68580" indent="0">
              <a:buNone/>
            </a:pPr>
            <a:endParaRPr lang="en-US" sz="2000" dirty="0" smtClean="0">
              <a:latin typeface="Georgia" panose="02040502050405020303" pitchFamily="18" charset="0"/>
            </a:endParaRPr>
          </a:p>
          <a:p>
            <a:pPr marL="68580" indent="0">
              <a:buNone/>
            </a:pPr>
            <a:r>
              <a:rPr lang="en-US" sz="2000" dirty="0" err="1">
                <a:latin typeface="Georgia" panose="02040502050405020303" pitchFamily="18" charset="0"/>
              </a:rPr>
              <a:t>Nhat</a:t>
            </a:r>
            <a:r>
              <a:rPr lang="en-US" sz="2000" dirty="0">
                <a:latin typeface="Georgia" panose="02040502050405020303" pitchFamily="18" charset="0"/>
              </a:rPr>
              <a:t> Hanh, T. (1991), </a:t>
            </a:r>
            <a:r>
              <a:rPr lang="en-US" sz="2000" i="1" dirty="0">
                <a:latin typeface="Georgia" panose="02040502050405020303" pitchFamily="18" charset="0"/>
              </a:rPr>
              <a:t>Peace is Every Step: The Path of Mindfulness in Everyday Life. </a:t>
            </a:r>
            <a:r>
              <a:rPr lang="en-US" sz="2000" dirty="0">
                <a:latin typeface="Georgia" panose="02040502050405020303" pitchFamily="18" charset="0"/>
              </a:rPr>
              <a:t>New York, NY: Bantam Books.</a:t>
            </a:r>
          </a:p>
          <a:p>
            <a:pPr marL="68580" indent="0">
              <a:buNone/>
            </a:pPr>
            <a:endParaRPr lang="en-US" sz="2000" dirty="0">
              <a:latin typeface="Georgia" panose="02040502050405020303" pitchFamily="18" charset="0"/>
            </a:endParaRPr>
          </a:p>
          <a:p>
            <a:pPr marL="68580" indent="0">
              <a:buNone/>
            </a:pPr>
            <a:endParaRPr lang="en-US" sz="2000" dirty="0">
              <a:latin typeface="Georgia" panose="02040502050405020303" pitchFamily="18" charset="0"/>
            </a:endParaRPr>
          </a:p>
          <a:p>
            <a:pPr marL="68580" indent="0">
              <a:buNone/>
            </a:pPr>
            <a:endParaRPr lang="en-US" dirty="0"/>
          </a:p>
        </p:txBody>
      </p:sp>
    </p:spTree>
    <p:extLst>
      <p:ext uri="{BB962C8B-B14F-4D97-AF65-F5344CB8AC3E}">
        <p14:creationId xmlns:p14="http://schemas.microsoft.com/office/powerpoint/2010/main" val="373906002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Bibliography</a:t>
            </a:r>
            <a:endParaRPr lang="en-US" b="1" dirty="0"/>
          </a:p>
        </p:txBody>
      </p:sp>
      <p:sp>
        <p:nvSpPr>
          <p:cNvPr id="3" name="Content Placeholder 2"/>
          <p:cNvSpPr>
            <a:spLocks noGrp="1"/>
          </p:cNvSpPr>
          <p:nvPr>
            <p:ph idx="1"/>
          </p:nvPr>
        </p:nvSpPr>
        <p:spPr>
          <a:xfrm>
            <a:off x="1043492" y="2209800"/>
            <a:ext cx="6777317" cy="3622829"/>
          </a:xfrm>
        </p:spPr>
        <p:txBody>
          <a:bodyPr/>
          <a:lstStyle/>
          <a:p>
            <a:pPr marL="68580" indent="0">
              <a:buNone/>
            </a:pPr>
            <a:endParaRPr lang="en-US" sz="2000" dirty="0">
              <a:latin typeface="Georgia" panose="02040502050405020303" pitchFamily="18" charset="0"/>
            </a:endParaRPr>
          </a:p>
          <a:p>
            <a:pPr marL="68580" indent="0">
              <a:buNone/>
            </a:pPr>
            <a:r>
              <a:rPr lang="en-US" sz="2000" dirty="0" err="1" smtClean="0">
                <a:latin typeface="Georgia" panose="02040502050405020303" pitchFamily="18" charset="0"/>
              </a:rPr>
              <a:t>Nhat</a:t>
            </a:r>
            <a:r>
              <a:rPr lang="en-US" sz="2000" dirty="0" smtClean="0">
                <a:latin typeface="Georgia" panose="02040502050405020303" pitchFamily="18" charset="0"/>
              </a:rPr>
              <a:t> </a:t>
            </a:r>
            <a:r>
              <a:rPr lang="en-US" sz="2000" dirty="0">
                <a:latin typeface="Georgia" panose="02040502050405020303" pitchFamily="18" charset="0"/>
              </a:rPr>
              <a:t>Hanh, T. (1999). </a:t>
            </a:r>
            <a:r>
              <a:rPr lang="en-US" sz="2000" i="1" dirty="0">
                <a:latin typeface="Georgia" panose="02040502050405020303" pitchFamily="18" charset="0"/>
              </a:rPr>
              <a:t>The Miracle of Mindfulness: A Manual on Meditation. </a:t>
            </a:r>
            <a:r>
              <a:rPr lang="en-US" sz="2000" dirty="0">
                <a:latin typeface="Georgia" panose="02040502050405020303" pitchFamily="18" charset="0"/>
              </a:rPr>
              <a:t>Boston, MA: Beacon Press</a:t>
            </a:r>
            <a:r>
              <a:rPr lang="en-US" sz="2000" dirty="0" smtClean="0">
                <a:latin typeface="Georgia" panose="02040502050405020303" pitchFamily="18" charset="0"/>
              </a:rPr>
              <a:t>.</a:t>
            </a:r>
          </a:p>
          <a:p>
            <a:pPr marL="68580" indent="0">
              <a:buNone/>
            </a:pPr>
            <a:endParaRPr lang="en-US" sz="2000" dirty="0">
              <a:latin typeface="Georgia" panose="02040502050405020303" pitchFamily="18" charset="0"/>
            </a:endParaRPr>
          </a:p>
          <a:p>
            <a:pPr marL="68580" indent="0">
              <a:buNone/>
            </a:pPr>
            <a:r>
              <a:rPr lang="en-US" sz="2000" dirty="0" smtClean="0">
                <a:latin typeface="Georgia" panose="02040502050405020303" pitchFamily="18" charset="0"/>
              </a:rPr>
              <a:t>Speakman, M. (2014). </a:t>
            </a:r>
            <a:r>
              <a:rPr lang="en-US" sz="2000" i="1" dirty="0" smtClean="0">
                <a:latin typeface="Georgia" panose="02040502050405020303" pitchFamily="18" charset="0"/>
              </a:rPr>
              <a:t>The Four Seasons of Recovery. </a:t>
            </a:r>
            <a:r>
              <a:rPr lang="en-US" sz="2000" dirty="0" smtClean="0">
                <a:latin typeface="Georgia" panose="02040502050405020303" pitchFamily="18" charset="0"/>
              </a:rPr>
              <a:t>Rite of Passage Press</a:t>
            </a:r>
            <a:r>
              <a:rPr lang="en-US" sz="2000" i="1" dirty="0" smtClean="0">
                <a:latin typeface="Georgia" panose="02040502050405020303" pitchFamily="18" charset="0"/>
              </a:rPr>
              <a:t>.</a:t>
            </a:r>
            <a:endParaRPr lang="en-US" sz="2000" dirty="0">
              <a:latin typeface="Georgia" panose="02040502050405020303" pitchFamily="18" charset="0"/>
            </a:endParaRPr>
          </a:p>
          <a:p>
            <a:pPr marL="68580" indent="0">
              <a:buNone/>
            </a:pPr>
            <a:endParaRPr lang="en-US" dirty="0" smtClean="0"/>
          </a:p>
          <a:p>
            <a:pPr marL="68580" indent="0">
              <a:buNone/>
            </a:pPr>
            <a:endParaRPr lang="en-US" dirty="0"/>
          </a:p>
        </p:txBody>
      </p:sp>
    </p:spTree>
    <p:extLst>
      <p:ext uri="{BB962C8B-B14F-4D97-AF65-F5344CB8AC3E}">
        <p14:creationId xmlns:p14="http://schemas.microsoft.com/office/powerpoint/2010/main" val="3328138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Why would we Enable?</a:t>
            </a:r>
            <a:br>
              <a:rPr lang="en-US" b="1" dirty="0" smtClean="0"/>
            </a:br>
            <a:r>
              <a:rPr lang="en-US" sz="2000" dirty="0" smtClean="0"/>
              <a:t>(Central Recovery Press, 2017)</a:t>
            </a:r>
            <a:endParaRPr lang="en-US" b="1"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b="1" dirty="0" smtClean="0">
                <a:solidFill>
                  <a:schemeClr val="tx1"/>
                </a:solidFill>
                <a:latin typeface="Georgia" panose="02040502050405020303" pitchFamily="18" charset="0"/>
              </a:rPr>
              <a:t>To help someone we care about.</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To avoid dealing with the difficulties and potential losses associated with the other person’s problem(s)</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To control a situation which is out-of-control and/or to improve/fix that situation or person.</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251975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 and Enabling</a:t>
            </a:r>
            <a:endParaRPr lang="en-US" b="1" dirty="0"/>
          </a:p>
        </p:txBody>
      </p:sp>
      <p:sp>
        <p:nvSpPr>
          <p:cNvPr id="3" name="Content Placeholder 2"/>
          <p:cNvSpPr>
            <a:spLocks noGrp="1"/>
          </p:cNvSpPr>
          <p:nvPr>
            <p:ph idx="1"/>
          </p:nvPr>
        </p:nvSpPr>
        <p:spPr/>
        <p:txBody>
          <a:bodyPr>
            <a:normAutofit/>
          </a:bodyPr>
          <a:lstStyle/>
          <a:p>
            <a:pPr marL="525780" indent="-457200">
              <a:buFont typeface="+mj-lt"/>
              <a:buAutoNum type="arabicPeriod" startAt="4"/>
            </a:pPr>
            <a:r>
              <a:rPr lang="en-US" b="1" dirty="0" smtClean="0">
                <a:solidFill>
                  <a:schemeClr val="tx1"/>
                </a:solidFill>
                <a:latin typeface="Georgia" panose="02040502050405020303" pitchFamily="18" charset="0"/>
              </a:rPr>
              <a:t>Does enabling pose any challenges for you? Do you find it difficult to say “no” or to stick with a boundary you are trying to set? What else about you may contribute to enabling?</a:t>
            </a:r>
          </a:p>
          <a:p>
            <a:pPr marL="525780" indent="-457200">
              <a:buFont typeface="+mj-lt"/>
              <a:buAutoNum type="arabicPeriod" startAt="4"/>
            </a:pPr>
            <a:endParaRPr lang="en-US" b="1" dirty="0">
              <a:solidFill>
                <a:schemeClr val="tx1"/>
              </a:solidFill>
              <a:latin typeface="Georgia" panose="02040502050405020303" pitchFamily="18" charset="0"/>
            </a:endParaRPr>
          </a:p>
          <a:p>
            <a:pPr marL="525780" indent="-457200">
              <a:buFont typeface="+mj-lt"/>
              <a:buAutoNum type="arabicPeriod" startAt="4"/>
            </a:pPr>
            <a:r>
              <a:rPr lang="en-US" b="1" dirty="0" smtClean="0">
                <a:solidFill>
                  <a:schemeClr val="tx1"/>
                </a:solidFill>
                <a:latin typeface="Georgia" panose="02040502050405020303" pitchFamily="18" charset="0"/>
              </a:rPr>
              <a:t>Are you aware of these challenges within you when they are happening?</a:t>
            </a:r>
            <a:endParaRPr lang="en-US" dirty="0">
              <a:solidFill>
                <a:schemeClr val="tx1"/>
              </a:solidFill>
            </a:endParaRPr>
          </a:p>
        </p:txBody>
      </p:sp>
    </p:spTree>
    <p:extLst>
      <p:ext uri="{BB962C8B-B14F-4D97-AF65-F5344CB8AC3E}">
        <p14:creationId xmlns:p14="http://schemas.microsoft.com/office/powerpoint/2010/main" val="3430674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ancy\AppData\Local\Microsoft\Windows\INetCache\IE\Y8Y2Z1LD\helpingforre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0104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16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 #2</a:t>
            </a:r>
            <a:endParaRPr lang="en-US" b="1" dirty="0"/>
          </a:p>
        </p:txBody>
      </p:sp>
      <p:sp>
        <p:nvSpPr>
          <p:cNvPr id="3" name="Text Placeholder 2"/>
          <p:cNvSpPr>
            <a:spLocks noGrp="1"/>
          </p:cNvSpPr>
          <p:nvPr>
            <p:ph type="body" idx="1"/>
          </p:nvPr>
        </p:nvSpPr>
        <p:spPr>
          <a:xfrm>
            <a:off x="1258645" y="4343400"/>
            <a:ext cx="6637467" cy="1444213"/>
          </a:xfrm>
        </p:spPr>
        <p:txBody>
          <a:bodyPr>
            <a:normAutofit/>
          </a:bodyPr>
          <a:lstStyle/>
          <a:p>
            <a:r>
              <a:rPr lang="en-US" sz="2400" b="1" dirty="0" smtClean="0">
                <a:solidFill>
                  <a:schemeClr val="tx1"/>
                </a:solidFill>
              </a:rPr>
              <a:t>Understand the concept of the </a:t>
            </a:r>
            <a:r>
              <a:rPr lang="en-US" sz="2400" b="1" dirty="0" smtClean="0">
                <a:solidFill>
                  <a:schemeClr val="accent1"/>
                </a:solidFill>
              </a:rPr>
              <a:t>Fine Line </a:t>
            </a:r>
            <a:r>
              <a:rPr lang="en-US" sz="2400" b="1" dirty="0" smtClean="0">
                <a:solidFill>
                  <a:schemeClr val="tx1"/>
                </a:solidFill>
              </a:rPr>
              <a:t>between Helping and Hurting – a deeper look at Enabling</a:t>
            </a:r>
            <a:endParaRPr lang="en-US" sz="2400" b="1" dirty="0">
              <a:solidFill>
                <a:schemeClr val="tx1"/>
              </a:solidFill>
            </a:endParaRPr>
          </a:p>
        </p:txBody>
      </p:sp>
    </p:spTree>
    <p:extLst>
      <p:ext uri="{BB962C8B-B14F-4D97-AF65-F5344CB8AC3E}">
        <p14:creationId xmlns:p14="http://schemas.microsoft.com/office/powerpoint/2010/main" val="2482719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The Fine Line</a:t>
            </a:r>
            <a:endParaRPr lang="en-US" b="1" dirty="0"/>
          </a:p>
        </p:txBody>
      </p:sp>
      <p:sp>
        <p:nvSpPr>
          <p:cNvPr id="5" name="Content Placeholder 4"/>
          <p:cNvSpPr>
            <a:spLocks noGrp="1"/>
          </p:cNvSpPr>
          <p:nvPr>
            <p:ph idx="1"/>
          </p:nvPr>
        </p:nvSpPr>
        <p:spPr/>
        <p:txBody>
          <a:bodyPr>
            <a:normAutofit lnSpcReduction="10000"/>
          </a:bodyPr>
          <a:lstStyle/>
          <a:p>
            <a:pPr marL="68580" indent="0">
              <a:buNone/>
            </a:pPr>
            <a:r>
              <a:rPr lang="en-US" b="1" dirty="0" smtClean="0">
                <a:solidFill>
                  <a:schemeClr val="tx1"/>
                </a:solidFill>
                <a:latin typeface="Georgia" panose="02040502050405020303" pitchFamily="18" charset="0"/>
              </a:rPr>
              <a:t>As we look deeper at enabling, I propose that we are </a:t>
            </a:r>
            <a:r>
              <a:rPr lang="en-US" b="1" dirty="0" smtClean="0">
                <a:solidFill>
                  <a:schemeClr val="accent1"/>
                </a:solidFill>
                <a:latin typeface="Georgia" panose="02040502050405020303" pitchFamily="18" charset="0"/>
              </a:rPr>
              <a:t>not looking for  rules </a:t>
            </a:r>
            <a:r>
              <a:rPr lang="en-US" b="1" dirty="0" smtClean="0">
                <a:solidFill>
                  <a:schemeClr val="tx1"/>
                </a:solidFill>
                <a:latin typeface="Georgia" panose="02040502050405020303" pitchFamily="18" charset="0"/>
              </a:rPr>
              <a:t>about what  we can and cannot do for someone else.</a:t>
            </a:r>
          </a:p>
          <a:p>
            <a:pPr marL="68580" indent="0">
              <a:buNone/>
            </a:pPr>
            <a:endParaRPr lang="en-US" b="1" dirty="0">
              <a:solidFill>
                <a:schemeClr val="tx1"/>
              </a:solidFill>
              <a:latin typeface="Georgia" panose="02040502050405020303" pitchFamily="18" charset="0"/>
            </a:endParaRPr>
          </a:p>
          <a:p>
            <a:pPr marL="68580" indent="0">
              <a:buNone/>
            </a:pPr>
            <a:r>
              <a:rPr lang="en-US" b="1" dirty="0" smtClean="0">
                <a:solidFill>
                  <a:schemeClr val="tx1"/>
                </a:solidFill>
                <a:latin typeface="Georgia" panose="02040502050405020303" pitchFamily="18" charset="0"/>
              </a:rPr>
              <a:t>Though the examples we just looked at give clear guidance for what may be enabling, for the most part </a:t>
            </a:r>
            <a:r>
              <a:rPr lang="en-US" b="1" dirty="0" smtClean="0">
                <a:solidFill>
                  <a:schemeClr val="accent1"/>
                </a:solidFill>
                <a:latin typeface="Georgia" panose="02040502050405020303" pitchFamily="18" charset="0"/>
              </a:rPr>
              <a:t>each of us will have to decide if we are enabling or not.</a:t>
            </a:r>
          </a:p>
          <a:p>
            <a:endParaRPr lang="en-US" sz="2800" dirty="0"/>
          </a:p>
          <a:p>
            <a:endParaRPr lang="en-US" sz="2800" dirty="0"/>
          </a:p>
        </p:txBody>
      </p:sp>
    </p:spTree>
    <p:extLst>
      <p:ext uri="{BB962C8B-B14F-4D97-AF65-F5344CB8AC3E}">
        <p14:creationId xmlns:p14="http://schemas.microsoft.com/office/powerpoint/2010/main" val="3088196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Fine Line</a:t>
            </a:r>
            <a:endParaRPr lang="en-US" b="1" dirty="0"/>
          </a:p>
        </p:txBody>
      </p:sp>
      <p:sp>
        <p:nvSpPr>
          <p:cNvPr id="3" name="Content Placeholder 2"/>
          <p:cNvSpPr>
            <a:spLocks noGrp="1"/>
          </p:cNvSpPr>
          <p:nvPr>
            <p:ph idx="1"/>
          </p:nvPr>
        </p:nvSpPr>
        <p:spPr>
          <a:xfrm>
            <a:off x="1043492" y="2438400"/>
            <a:ext cx="6777317" cy="3394229"/>
          </a:xfrm>
        </p:spPr>
        <p:txBody>
          <a:bodyPr>
            <a:normAutofit lnSpcReduction="10000"/>
          </a:bodyPr>
          <a:lstStyle/>
          <a:p>
            <a:pPr marL="68580" indent="0">
              <a:buNone/>
            </a:pPr>
            <a:r>
              <a:rPr lang="en-US" b="1" dirty="0" smtClean="0">
                <a:solidFill>
                  <a:schemeClr val="tx1"/>
                </a:solidFill>
                <a:latin typeface="Georgia" panose="02040502050405020303" pitchFamily="18" charset="0"/>
              </a:rPr>
              <a:t>This is where developing </a:t>
            </a:r>
            <a:r>
              <a:rPr lang="en-US" b="1" dirty="0" smtClean="0">
                <a:solidFill>
                  <a:schemeClr val="accent1"/>
                </a:solidFill>
                <a:latin typeface="Georgia" panose="02040502050405020303" pitchFamily="18" charset="0"/>
              </a:rPr>
              <a:t>our internal compass</a:t>
            </a:r>
            <a:r>
              <a:rPr lang="en-US" b="1" dirty="0" smtClean="0">
                <a:latin typeface="Georgia" panose="02040502050405020303" pitchFamily="18" charset="0"/>
              </a:rPr>
              <a:t> </a:t>
            </a:r>
            <a:r>
              <a:rPr lang="en-US" b="1" dirty="0" smtClean="0">
                <a:solidFill>
                  <a:schemeClr val="tx1"/>
                </a:solidFill>
                <a:latin typeface="Georgia" panose="02040502050405020303" pitchFamily="18" charset="0"/>
              </a:rPr>
              <a:t>comes in.</a:t>
            </a:r>
          </a:p>
          <a:p>
            <a:pPr marL="68580" indent="0">
              <a:buNone/>
            </a:pPr>
            <a:endParaRPr lang="en-US" b="1" dirty="0" smtClean="0">
              <a:latin typeface="Georgia" panose="02040502050405020303" pitchFamily="18" charset="0"/>
            </a:endParaRPr>
          </a:p>
          <a:p>
            <a:pPr marL="68580" indent="0">
              <a:buNone/>
            </a:pPr>
            <a:r>
              <a:rPr lang="en-US" b="1" dirty="0" smtClean="0">
                <a:solidFill>
                  <a:schemeClr val="tx1"/>
                </a:solidFill>
                <a:latin typeface="Georgia" panose="02040502050405020303" pitchFamily="18" charset="0"/>
              </a:rPr>
              <a:t>Determining whether we are enabling someone else is done on a </a:t>
            </a:r>
            <a:r>
              <a:rPr lang="en-US" b="1" dirty="0" smtClean="0">
                <a:solidFill>
                  <a:schemeClr val="accent1"/>
                </a:solidFill>
                <a:latin typeface="Georgia" panose="02040502050405020303" pitchFamily="18" charset="0"/>
              </a:rPr>
              <a:t>situation-by-situation basis </a:t>
            </a:r>
            <a:r>
              <a:rPr lang="en-US" b="1" dirty="0" smtClean="0">
                <a:solidFill>
                  <a:schemeClr val="tx1"/>
                </a:solidFill>
                <a:latin typeface="Georgia" panose="02040502050405020303" pitchFamily="18" charset="0"/>
              </a:rPr>
              <a:t>and is </a:t>
            </a:r>
            <a:r>
              <a:rPr lang="en-US" b="1" dirty="0" smtClean="0">
                <a:solidFill>
                  <a:schemeClr val="accent1"/>
                </a:solidFill>
                <a:latin typeface="Georgia" panose="02040502050405020303" pitchFamily="18" charset="0"/>
              </a:rPr>
              <a:t>decision-based within each of us </a:t>
            </a:r>
            <a:r>
              <a:rPr lang="en-US" b="1" dirty="0" smtClean="0">
                <a:solidFill>
                  <a:schemeClr val="tx1"/>
                </a:solidFill>
                <a:latin typeface="Georgia" panose="02040502050405020303" pitchFamily="18" charset="0"/>
              </a:rPr>
              <a:t>using the information and models we will now be discussing in this session.</a:t>
            </a:r>
          </a:p>
          <a:p>
            <a:endParaRPr lang="en-US" sz="2800" dirty="0"/>
          </a:p>
        </p:txBody>
      </p:sp>
    </p:spTree>
    <p:extLst>
      <p:ext uri="{BB962C8B-B14F-4D97-AF65-F5344CB8AC3E}">
        <p14:creationId xmlns:p14="http://schemas.microsoft.com/office/powerpoint/2010/main" val="106418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Fine Line</a:t>
            </a:r>
            <a:endParaRPr lang="en-US" b="1" dirty="0"/>
          </a:p>
        </p:txBody>
      </p:sp>
      <p:sp>
        <p:nvSpPr>
          <p:cNvPr id="3" name="Content Placeholder 2"/>
          <p:cNvSpPr>
            <a:spLocks noGrp="1"/>
          </p:cNvSpPr>
          <p:nvPr>
            <p:ph idx="1"/>
          </p:nvPr>
        </p:nvSpPr>
        <p:spPr>
          <a:xfrm>
            <a:off x="1043492" y="2133600"/>
            <a:ext cx="6777317" cy="3699029"/>
          </a:xfrm>
        </p:spPr>
        <p:txBody>
          <a:bodyPr>
            <a:normAutofit/>
          </a:bodyPr>
          <a:lstStyle/>
          <a:p>
            <a:pPr marL="68580" indent="0">
              <a:buNone/>
            </a:pPr>
            <a:endParaRPr lang="en-US" dirty="0" smtClean="0">
              <a:latin typeface="Georgia" panose="02040502050405020303" pitchFamily="18" charset="0"/>
            </a:endParaRPr>
          </a:p>
          <a:p>
            <a:pPr marL="68580" indent="0">
              <a:buNone/>
            </a:pPr>
            <a:r>
              <a:rPr lang="en-US" b="1" dirty="0" smtClean="0">
                <a:solidFill>
                  <a:schemeClr val="tx1"/>
                </a:solidFill>
                <a:latin typeface="Georgia" panose="02040502050405020303" pitchFamily="18" charset="0"/>
              </a:rPr>
              <a:t>As said in my Introduction, this material is offered to counselors, to the clients we serve, and to the organizations in which we work.</a:t>
            </a:r>
          </a:p>
          <a:p>
            <a:pPr marL="68580" indent="0">
              <a:buNone/>
            </a:pPr>
            <a:endParaRPr lang="en-US" b="1" dirty="0">
              <a:solidFill>
                <a:schemeClr val="tx1"/>
              </a:solidFill>
              <a:latin typeface="Georgia" panose="02040502050405020303" pitchFamily="18" charset="0"/>
            </a:endParaRPr>
          </a:p>
          <a:p>
            <a:pPr marL="68580" indent="0">
              <a:buNone/>
            </a:pPr>
            <a:r>
              <a:rPr lang="en-US" b="1" dirty="0" smtClean="0">
                <a:solidFill>
                  <a:schemeClr val="tx1"/>
                </a:solidFill>
                <a:latin typeface="Georgia" panose="02040502050405020303" pitchFamily="18" charset="0"/>
              </a:rPr>
              <a:t>Learn this material first for you. Then you can share and teach it.</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24644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Introductions</a:t>
            </a:r>
            <a:endParaRPr lang="en-US" b="1" dirty="0"/>
          </a:p>
        </p:txBody>
      </p:sp>
      <p:sp>
        <p:nvSpPr>
          <p:cNvPr id="5" name="Content Placeholder 4"/>
          <p:cNvSpPr>
            <a:spLocks noGrp="1"/>
          </p:cNvSpPr>
          <p:nvPr>
            <p:ph idx="1"/>
          </p:nvPr>
        </p:nvSpPr>
        <p:spPr>
          <a:xfrm>
            <a:off x="1043492" y="2209800"/>
            <a:ext cx="6777317" cy="3886200"/>
          </a:xfrm>
        </p:spPr>
        <p:txBody>
          <a:bodyPr>
            <a:normAutofit fontScale="92500" lnSpcReduction="10000"/>
          </a:bodyPr>
          <a:lstStyle/>
          <a:p>
            <a:pPr>
              <a:buFont typeface="Arial" panose="020B0604020202020204" pitchFamily="34" charset="0"/>
              <a:buChar char="•"/>
            </a:pPr>
            <a:r>
              <a:rPr lang="en-US" b="1" dirty="0" smtClean="0">
                <a:solidFill>
                  <a:schemeClr val="tx1"/>
                </a:solidFill>
                <a:latin typeface="Georgia" panose="02040502050405020303" pitchFamily="18" charset="0"/>
              </a:rPr>
              <a:t>Welcome to this workshop</a:t>
            </a:r>
          </a:p>
          <a:p>
            <a:pPr>
              <a:buFont typeface="Arial" panose="020B0604020202020204" pitchFamily="34" charset="0"/>
              <a:buChar char="•"/>
            </a:pPr>
            <a:endParaRPr lang="en-US" b="1" dirty="0" smtClean="0">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Today we will be considering </a:t>
            </a:r>
            <a:r>
              <a:rPr lang="en-US" b="1" dirty="0" smtClean="0">
                <a:solidFill>
                  <a:schemeClr val="accent6"/>
                </a:solidFill>
                <a:latin typeface="Georgia" panose="02040502050405020303" pitchFamily="18" charset="0"/>
              </a:rPr>
              <a:t>Enabling</a:t>
            </a:r>
            <a:r>
              <a:rPr lang="en-US" b="1" dirty="0" smtClean="0">
                <a:latin typeface="Georgia" panose="02040502050405020303" pitchFamily="18" charset="0"/>
              </a:rPr>
              <a:t>, </a:t>
            </a:r>
            <a:r>
              <a:rPr lang="en-US" b="1" i="1" dirty="0" smtClean="0">
                <a:solidFill>
                  <a:schemeClr val="tx1"/>
                </a:solidFill>
                <a:latin typeface="Georgia" panose="02040502050405020303" pitchFamily="18" charset="0"/>
              </a:rPr>
              <a:t>and </a:t>
            </a:r>
            <a:r>
              <a:rPr lang="en-US" b="1" dirty="0" smtClean="0">
                <a:solidFill>
                  <a:schemeClr val="tx1"/>
                </a:solidFill>
                <a:latin typeface="Georgia" panose="02040502050405020303" pitchFamily="18" charset="0"/>
              </a:rPr>
              <a:t>we will be studying that behavior beyond the definitions we all know and understand.</a:t>
            </a:r>
          </a:p>
          <a:p>
            <a:pPr>
              <a:buFont typeface="Arial" panose="020B0604020202020204" pitchFamily="34" charset="0"/>
              <a:buChar char="•"/>
            </a:pPr>
            <a:endParaRPr lang="en-US" b="1" dirty="0" smtClean="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Our intent will be to go deeper within our self and develop an </a:t>
            </a:r>
            <a:r>
              <a:rPr lang="en-US" b="1" dirty="0">
                <a:solidFill>
                  <a:schemeClr val="accent1"/>
                </a:solidFill>
                <a:latin typeface="Georgia" panose="02040502050405020303" pitchFamily="18" charset="0"/>
              </a:rPr>
              <a:t>I</a:t>
            </a:r>
            <a:r>
              <a:rPr lang="en-US" b="1" dirty="0" smtClean="0">
                <a:solidFill>
                  <a:schemeClr val="accent1"/>
                </a:solidFill>
                <a:latin typeface="Georgia" panose="02040502050405020303" pitchFamily="18" charset="0"/>
              </a:rPr>
              <a:t>nternal </a:t>
            </a:r>
            <a:r>
              <a:rPr lang="en-US" b="1" dirty="0">
                <a:solidFill>
                  <a:schemeClr val="accent1"/>
                </a:solidFill>
                <a:latin typeface="Georgia" panose="02040502050405020303" pitchFamily="18" charset="0"/>
              </a:rPr>
              <a:t>C</a:t>
            </a:r>
            <a:r>
              <a:rPr lang="en-US" b="1" dirty="0" smtClean="0">
                <a:solidFill>
                  <a:schemeClr val="accent1"/>
                </a:solidFill>
                <a:latin typeface="Georgia" panose="02040502050405020303" pitchFamily="18" charset="0"/>
              </a:rPr>
              <a:t>ompass </a:t>
            </a:r>
            <a:r>
              <a:rPr lang="en-US" b="1" dirty="0" smtClean="0">
                <a:solidFill>
                  <a:schemeClr val="tx1"/>
                </a:solidFill>
                <a:latin typeface="Georgia" panose="02040502050405020303" pitchFamily="18" charset="0"/>
              </a:rPr>
              <a:t>that can help us detect the </a:t>
            </a:r>
            <a:r>
              <a:rPr lang="en-US" b="1" dirty="0" smtClean="0">
                <a:solidFill>
                  <a:schemeClr val="accent1"/>
                </a:solidFill>
                <a:latin typeface="Georgia" panose="02040502050405020303" pitchFamily="18" charset="0"/>
              </a:rPr>
              <a:t>Fine Line </a:t>
            </a:r>
            <a:r>
              <a:rPr lang="en-US" b="1" dirty="0" smtClean="0">
                <a:solidFill>
                  <a:schemeClr val="tx1"/>
                </a:solidFill>
                <a:latin typeface="Georgia" panose="02040502050405020303" pitchFamily="18" charset="0"/>
              </a:rPr>
              <a:t>between Helping and Hurting.</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1259153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Fine Line</a:t>
            </a:r>
            <a:endParaRPr lang="en-US" b="1" dirty="0"/>
          </a:p>
        </p:txBody>
      </p:sp>
      <p:sp>
        <p:nvSpPr>
          <p:cNvPr id="3" name="Content Placeholder 2"/>
          <p:cNvSpPr>
            <a:spLocks noGrp="1"/>
          </p:cNvSpPr>
          <p:nvPr>
            <p:ph idx="1"/>
          </p:nvPr>
        </p:nvSpPr>
        <p:spPr>
          <a:xfrm>
            <a:off x="1043492" y="1981200"/>
            <a:ext cx="6777317" cy="3851429"/>
          </a:xfrm>
        </p:spPr>
        <p:txBody>
          <a:bodyPr>
            <a:normAutofit/>
          </a:bodyPr>
          <a:lstStyle/>
          <a:p>
            <a:pPr>
              <a:buFont typeface="Wingdings" panose="05000000000000000000" pitchFamily="2" charset="2"/>
              <a:buChar char="§"/>
            </a:pPr>
            <a:endParaRPr lang="en-US" dirty="0" smtClean="0">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Giving, fixing, and caregiving behaviors are offered usually with </a:t>
            </a:r>
            <a:r>
              <a:rPr lang="en-US" b="1" dirty="0" smtClean="0">
                <a:solidFill>
                  <a:schemeClr val="accent1"/>
                </a:solidFill>
                <a:latin typeface="Georgia" panose="02040502050405020303" pitchFamily="18" charset="0"/>
              </a:rPr>
              <a:t>the intention of helping .</a:t>
            </a:r>
          </a:p>
          <a:p>
            <a:pPr>
              <a:buFont typeface="Arial" panose="020B0604020202020204" pitchFamily="34" charset="0"/>
              <a:buChar char="•"/>
            </a:pPr>
            <a:endParaRPr lang="en-US" sz="2800" b="1" dirty="0"/>
          </a:p>
          <a:p>
            <a:pPr>
              <a:buFont typeface="Arial" panose="020B0604020202020204" pitchFamily="34" charset="0"/>
              <a:buChar char="•"/>
            </a:pPr>
            <a:r>
              <a:rPr lang="en-US" b="1" dirty="0" smtClean="0">
                <a:solidFill>
                  <a:schemeClr val="tx1"/>
                </a:solidFill>
                <a:latin typeface="Georgia" panose="02040502050405020303" pitchFamily="18" charset="0"/>
              </a:rPr>
              <a:t>This helping </a:t>
            </a:r>
            <a:r>
              <a:rPr lang="en-US" b="1" dirty="0" smtClean="0">
                <a:solidFill>
                  <a:schemeClr val="accent1"/>
                </a:solidFill>
                <a:latin typeface="Georgia" panose="02040502050405020303" pitchFamily="18" charset="0"/>
              </a:rPr>
              <a:t>can become harmful </a:t>
            </a:r>
            <a:r>
              <a:rPr lang="en-US" b="1" dirty="0" smtClean="0">
                <a:solidFill>
                  <a:schemeClr val="tx1"/>
                </a:solidFill>
                <a:latin typeface="Georgia" panose="02040502050405020303" pitchFamily="18" charset="0"/>
              </a:rPr>
              <a:t>to the healthy development of both self and the other person </a:t>
            </a:r>
            <a:r>
              <a:rPr lang="en-US" b="1" dirty="0" smtClean="0">
                <a:solidFill>
                  <a:schemeClr val="accent1"/>
                </a:solidFill>
                <a:latin typeface="Georgia" panose="02040502050405020303" pitchFamily="18" charset="0"/>
              </a:rPr>
              <a:t>if it goes too far</a:t>
            </a:r>
            <a:r>
              <a:rPr lang="en-US" b="1" dirty="0" smtClean="0">
                <a:latin typeface="Georgia" panose="02040502050405020303" pitchFamily="18" charset="0"/>
              </a:rPr>
              <a:t>.</a:t>
            </a:r>
          </a:p>
          <a:p>
            <a:endParaRPr lang="en-US" sz="2800" dirty="0"/>
          </a:p>
          <a:p>
            <a:endParaRPr lang="en-US" sz="2800" dirty="0"/>
          </a:p>
        </p:txBody>
      </p:sp>
    </p:spTree>
    <p:extLst>
      <p:ext uri="{BB962C8B-B14F-4D97-AF65-F5344CB8AC3E}">
        <p14:creationId xmlns:p14="http://schemas.microsoft.com/office/powerpoint/2010/main" val="221252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b="1" dirty="0" smtClean="0"/>
              <a:t>The Fine Line</a:t>
            </a:r>
            <a:endParaRPr lang="en-US" b="1" dirty="0"/>
          </a:p>
        </p:txBody>
      </p:sp>
      <p:sp>
        <p:nvSpPr>
          <p:cNvPr id="3" name="Content Placeholder 2"/>
          <p:cNvSpPr>
            <a:spLocks noGrp="1"/>
          </p:cNvSpPr>
          <p:nvPr>
            <p:ph idx="1"/>
          </p:nvPr>
        </p:nvSpPr>
        <p:spPr>
          <a:xfrm>
            <a:off x="1043492" y="1905000"/>
            <a:ext cx="6777317" cy="4114800"/>
          </a:xfrm>
        </p:spPr>
        <p:txBody>
          <a:bodyPr>
            <a:normAutofit/>
          </a:bodyPr>
          <a:lstStyle/>
          <a:p>
            <a:pPr>
              <a:buFont typeface="Arial" panose="020B0604020202020204" pitchFamily="34" charset="0"/>
              <a:buChar char="•"/>
            </a:pPr>
            <a:r>
              <a:rPr lang="en-US" b="1" dirty="0" smtClean="0">
                <a:latin typeface="Georgia" panose="02040502050405020303" pitchFamily="18" charset="0"/>
              </a:rPr>
              <a:t>Our </a:t>
            </a:r>
            <a:r>
              <a:rPr lang="en-US" b="1" dirty="0" smtClean="0">
                <a:solidFill>
                  <a:schemeClr val="tx1"/>
                </a:solidFill>
                <a:latin typeface="Georgia" panose="02040502050405020303" pitchFamily="18" charset="0"/>
              </a:rPr>
              <a:t>helpful behaviors </a:t>
            </a:r>
            <a:r>
              <a:rPr lang="en-US" b="1" dirty="0" smtClean="0">
                <a:latin typeface="Georgia" panose="02040502050405020303" pitchFamily="18" charset="0"/>
              </a:rPr>
              <a:t>can become </a:t>
            </a:r>
            <a:r>
              <a:rPr lang="en-US" b="1" dirty="0" smtClean="0">
                <a:solidFill>
                  <a:schemeClr val="tx1"/>
                </a:solidFill>
                <a:latin typeface="Georgia" panose="02040502050405020303" pitchFamily="18" charset="0"/>
              </a:rPr>
              <a:t>enabling behaviors </a:t>
            </a:r>
            <a:r>
              <a:rPr lang="en-US" b="1" dirty="0" smtClean="0">
                <a:latin typeface="Georgia" panose="02040502050405020303" pitchFamily="18" charset="0"/>
              </a:rPr>
              <a:t>if they cause </a:t>
            </a:r>
            <a:r>
              <a:rPr lang="en-US" b="1" dirty="0" smtClean="0">
                <a:solidFill>
                  <a:schemeClr val="accent1"/>
                </a:solidFill>
                <a:latin typeface="Georgia" panose="02040502050405020303" pitchFamily="18" charset="0"/>
              </a:rPr>
              <a:t>the other person</a:t>
            </a:r>
            <a:r>
              <a:rPr lang="en-US" b="1" dirty="0" smtClean="0">
                <a:solidFill>
                  <a:schemeClr val="accent4"/>
                </a:solidFill>
                <a:latin typeface="Georgia" panose="02040502050405020303" pitchFamily="18" charset="0"/>
              </a:rPr>
              <a:t> </a:t>
            </a:r>
            <a:r>
              <a:rPr lang="en-US" b="1" dirty="0" smtClean="0">
                <a:solidFill>
                  <a:schemeClr val="tx1"/>
                </a:solidFill>
                <a:latin typeface="Georgia" panose="02040502050405020303" pitchFamily="18" charset="0"/>
              </a:rPr>
              <a:t>to</a:t>
            </a:r>
            <a:r>
              <a:rPr lang="en-US" dirty="0" smtClean="0">
                <a:solidFill>
                  <a:schemeClr val="tx1"/>
                </a:solidFill>
                <a:latin typeface="Georgia" panose="02040502050405020303" pitchFamily="18" charset="0"/>
              </a:rPr>
              <a:t>:</a:t>
            </a:r>
          </a:p>
          <a:p>
            <a:pPr lvl="1">
              <a:buFont typeface="Arial" panose="020B0604020202020204" pitchFamily="34" charset="0"/>
              <a:buChar char="•"/>
            </a:pPr>
            <a:r>
              <a:rPr lang="en-US" sz="2400" b="1" dirty="0" smtClean="0">
                <a:solidFill>
                  <a:schemeClr val="tx1"/>
                </a:solidFill>
                <a:latin typeface="Georgia" panose="02040502050405020303" pitchFamily="18" charset="0"/>
              </a:rPr>
              <a:t>Not </a:t>
            </a:r>
            <a:r>
              <a:rPr lang="en-US" sz="2400" b="1" dirty="0">
                <a:solidFill>
                  <a:schemeClr val="tx1"/>
                </a:solidFill>
                <a:latin typeface="Georgia" panose="02040502050405020303" pitchFamily="18" charset="0"/>
              </a:rPr>
              <a:t>take responsibility for self</a:t>
            </a:r>
            <a:r>
              <a:rPr lang="en-US" sz="2400" b="1" dirty="0" smtClean="0">
                <a:solidFill>
                  <a:schemeClr val="tx1"/>
                </a:solidFill>
                <a:latin typeface="Georgia" panose="02040502050405020303" pitchFamily="18" charset="0"/>
              </a:rPr>
              <a:t>.</a:t>
            </a:r>
            <a:endParaRPr lang="en-US" sz="2400" b="1" dirty="0">
              <a:solidFill>
                <a:schemeClr val="tx1"/>
              </a:solidFill>
              <a:latin typeface="Georgia" panose="02040502050405020303" pitchFamily="18" charset="0"/>
            </a:endParaRPr>
          </a:p>
          <a:p>
            <a:pPr lvl="1">
              <a:buFont typeface="Arial" panose="020B0604020202020204" pitchFamily="34" charset="0"/>
              <a:buChar char="•"/>
            </a:pPr>
            <a:r>
              <a:rPr lang="en-US" sz="2400" b="1" dirty="0" smtClean="0">
                <a:solidFill>
                  <a:schemeClr val="tx1"/>
                </a:solidFill>
                <a:latin typeface="Georgia" panose="02040502050405020303" pitchFamily="18" charset="0"/>
              </a:rPr>
              <a:t>Continue their destructive behaviors.</a:t>
            </a:r>
          </a:p>
          <a:p>
            <a:pPr lvl="1">
              <a:buFont typeface="Arial" panose="020B0604020202020204" pitchFamily="34" charset="0"/>
              <a:buChar char="•"/>
            </a:pPr>
            <a:r>
              <a:rPr lang="en-US" sz="2400" b="1" dirty="0" smtClean="0">
                <a:solidFill>
                  <a:schemeClr val="tx1"/>
                </a:solidFill>
                <a:latin typeface="Georgia" panose="02040502050405020303" pitchFamily="18" charset="0"/>
              </a:rPr>
              <a:t>Not </a:t>
            </a:r>
            <a:r>
              <a:rPr lang="en-US" sz="2400" b="1" dirty="0">
                <a:solidFill>
                  <a:schemeClr val="tx1"/>
                </a:solidFill>
                <a:latin typeface="Georgia" panose="02040502050405020303" pitchFamily="18" charset="0"/>
              </a:rPr>
              <a:t>feel the consequences of their choices.</a:t>
            </a:r>
          </a:p>
          <a:p>
            <a:pPr lvl="1">
              <a:buFont typeface="Arial" panose="020B0604020202020204" pitchFamily="34" charset="0"/>
              <a:buChar char="•"/>
            </a:pPr>
            <a:r>
              <a:rPr lang="en-US" sz="2400" b="1" dirty="0">
                <a:solidFill>
                  <a:schemeClr val="tx1"/>
                </a:solidFill>
                <a:latin typeface="Georgia" panose="02040502050405020303" pitchFamily="18" charset="0"/>
              </a:rPr>
              <a:t>Perpetuate problems.</a:t>
            </a:r>
          </a:p>
          <a:p>
            <a:pPr lvl="1">
              <a:buFont typeface="Arial" panose="020B0604020202020204" pitchFamily="34" charset="0"/>
              <a:buChar char="•"/>
            </a:pPr>
            <a:r>
              <a:rPr lang="en-US" sz="2400" b="1" dirty="0">
                <a:solidFill>
                  <a:schemeClr val="tx1"/>
                </a:solidFill>
                <a:latin typeface="Georgia" panose="02040502050405020303" pitchFamily="18" charset="0"/>
              </a:rPr>
              <a:t>Not learn and grow.</a:t>
            </a:r>
          </a:p>
          <a:p>
            <a:pPr lvl="1"/>
            <a:endParaRPr lang="en-US" sz="2600" dirty="0"/>
          </a:p>
        </p:txBody>
      </p:sp>
    </p:spTree>
    <p:extLst>
      <p:ext uri="{BB962C8B-B14F-4D97-AF65-F5344CB8AC3E}">
        <p14:creationId xmlns:p14="http://schemas.microsoft.com/office/powerpoint/2010/main" val="338754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ancy\AppData\Local\Microsoft\Windows\INetCache\IE\F8RC30V1\laz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604837"/>
            <a:ext cx="714375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755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ancy\AppData\Local\Microsoft\Windows\INetCache\IE\6Z232WR4\garfiel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2" y="1381125"/>
            <a:ext cx="4981575"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791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Fine Line</a:t>
            </a:r>
            <a:endParaRPr lang="en-US" b="1" dirty="0"/>
          </a:p>
        </p:txBody>
      </p:sp>
      <p:sp>
        <p:nvSpPr>
          <p:cNvPr id="3" name="Content Placeholder 2"/>
          <p:cNvSpPr>
            <a:spLocks noGrp="1"/>
          </p:cNvSpPr>
          <p:nvPr>
            <p:ph idx="1"/>
          </p:nvPr>
        </p:nvSpPr>
        <p:spPr>
          <a:xfrm>
            <a:off x="1043492" y="2209800"/>
            <a:ext cx="6777317" cy="3733800"/>
          </a:xfrm>
        </p:spPr>
        <p:txBody>
          <a:bodyPr>
            <a:normAutofit lnSpcReduction="10000"/>
          </a:bodyPr>
          <a:lstStyle/>
          <a:p>
            <a:pPr>
              <a:buFont typeface="Arial" panose="020B0604020202020204" pitchFamily="34" charset="0"/>
              <a:buChar char="•"/>
            </a:pPr>
            <a:r>
              <a:rPr lang="en-US" b="1" dirty="0" smtClean="0">
                <a:latin typeface="Georgia" panose="02040502050405020303" pitchFamily="18" charset="0"/>
              </a:rPr>
              <a:t>The growth of </a:t>
            </a:r>
            <a:r>
              <a:rPr lang="en-US" b="1" dirty="0" smtClean="0">
                <a:solidFill>
                  <a:schemeClr val="accent1"/>
                </a:solidFill>
                <a:latin typeface="Georgia" panose="02040502050405020303" pitchFamily="18" charset="0"/>
              </a:rPr>
              <a:t>the person enabling</a:t>
            </a:r>
            <a:r>
              <a:rPr lang="en-US" b="1" dirty="0" smtClean="0">
                <a:latin typeface="Georgia" panose="02040502050405020303" pitchFamily="18" charset="0"/>
              </a:rPr>
              <a:t> </a:t>
            </a:r>
            <a:r>
              <a:rPr lang="en-US" b="1" dirty="0" smtClean="0">
                <a:solidFill>
                  <a:schemeClr val="tx1"/>
                </a:solidFill>
                <a:latin typeface="Georgia" panose="02040502050405020303" pitchFamily="18" charset="0"/>
              </a:rPr>
              <a:t>is also limited by their enabling behaviors:</a:t>
            </a:r>
          </a:p>
          <a:p>
            <a:pPr lvl="1">
              <a:buFont typeface="Arial" panose="020B0604020202020204" pitchFamily="34" charset="0"/>
              <a:buChar char="•"/>
            </a:pPr>
            <a:r>
              <a:rPr lang="en-US" sz="2400" b="1" dirty="0" smtClean="0">
                <a:solidFill>
                  <a:schemeClr val="tx1"/>
                </a:solidFill>
                <a:latin typeface="Georgia" panose="02040502050405020303" pitchFamily="18" charset="0"/>
              </a:rPr>
              <a:t>They </a:t>
            </a:r>
            <a:r>
              <a:rPr lang="en-US" sz="2400" b="1" dirty="0">
                <a:solidFill>
                  <a:schemeClr val="tx1"/>
                </a:solidFill>
                <a:latin typeface="Georgia" panose="02040502050405020303" pitchFamily="18" charset="0"/>
              </a:rPr>
              <a:t>may remain stuck in their fixer/helper </a:t>
            </a:r>
            <a:r>
              <a:rPr lang="en-US" sz="2400" b="1" dirty="0" smtClean="0">
                <a:solidFill>
                  <a:schemeClr val="tx1"/>
                </a:solidFill>
                <a:latin typeface="Georgia" panose="02040502050405020303" pitchFamily="18" charset="0"/>
              </a:rPr>
              <a:t>mode.</a:t>
            </a:r>
          </a:p>
          <a:p>
            <a:pPr lvl="1">
              <a:buFont typeface="Arial" panose="020B0604020202020204" pitchFamily="34" charset="0"/>
              <a:buChar char="•"/>
            </a:pPr>
            <a:r>
              <a:rPr lang="en-US" sz="2400" b="1" dirty="0" smtClean="0">
                <a:solidFill>
                  <a:schemeClr val="tx1"/>
                </a:solidFill>
                <a:latin typeface="Georgia" panose="02040502050405020303" pitchFamily="18" charset="0"/>
              </a:rPr>
              <a:t>They may become:</a:t>
            </a:r>
          </a:p>
          <a:p>
            <a:pPr lvl="2">
              <a:buFont typeface="Arial" panose="020B0604020202020204" pitchFamily="34" charset="0"/>
              <a:buChar char="•"/>
            </a:pPr>
            <a:r>
              <a:rPr lang="en-US" sz="2400" b="1" dirty="0" smtClean="0">
                <a:solidFill>
                  <a:schemeClr val="tx1"/>
                </a:solidFill>
                <a:latin typeface="Georgia" panose="02040502050405020303" pitchFamily="18" charset="0"/>
              </a:rPr>
              <a:t>Overwhelmed</a:t>
            </a:r>
          </a:p>
          <a:p>
            <a:pPr lvl="2">
              <a:buFont typeface="Arial" panose="020B0604020202020204" pitchFamily="34" charset="0"/>
              <a:buChar char="•"/>
            </a:pPr>
            <a:r>
              <a:rPr lang="en-US" sz="2400" b="1" dirty="0" smtClean="0">
                <a:solidFill>
                  <a:schemeClr val="tx1"/>
                </a:solidFill>
                <a:latin typeface="Georgia" panose="02040502050405020303" pitchFamily="18" charset="0"/>
              </a:rPr>
              <a:t>Exhausted</a:t>
            </a:r>
          </a:p>
          <a:p>
            <a:pPr lvl="2">
              <a:buFont typeface="Arial" panose="020B0604020202020204" pitchFamily="34" charset="0"/>
              <a:buChar char="•"/>
            </a:pPr>
            <a:r>
              <a:rPr lang="en-US" sz="2400" b="1" dirty="0">
                <a:solidFill>
                  <a:schemeClr val="tx1"/>
                </a:solidFill>
                <a:latin typeface="Georgia" panose="02040502050405020303" pitchFamily="18" charset="0"/>
              </a:rPr>
              <a:t>R</a:t>
            </a:r>
            <a:r>
              <a:rPr lang="en-US" sz="2400" b="1" dirty="0" smtClean="0">
                <a:solidFill>
                  <a:schemeClr val="tx1"/>
                </a:solidFill>
                <a:latin typeface="Georgia" panose="02040502050405020303" pitchFamily="18" charset="0"/>
              </a:rPr>
              <a:t>esentful</a:t>
            </a:r>
            <a:r>
              <a:rPr lang="en-US" sz="2400" b="1" dirty="0">
                <a:solidFill>
                  <a:schemeClr val="tx1"/>
                </a:solidFill>
                <a:latin typeface="Georgia" panose="02040502050405020303" pitchFamily="18" charset="0"/>
              </a:rPr>
              <a:t>.</a:t>
            </a:r>
          </a:p>
          <a:p>
            <a:endParaRPr lang="en-US" sz="2600" dirty="0" smtClean="0"/>
          </a:p>
          <a:p>
            <a:endParaRPr lang="en-US" sz="2600" dirty="0" smtClean="0"/>
          </a:p>
        </p:txBody>
      </p:sp>
    </p:spTree>
    <p:extLst>
      <p:ext uri="{BB962C8B-B14F-4D97-AF65-F5344CB8AC3E}">
        <p14:creationId xmlns:p14="http://schemas.microsoft.com/office/powerpoint/2010/main" val="182558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ancy\AppData\Local\Microsoft\Windows\INetCache\IE\F8RC30V1\exhaust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5562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991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ancy\AppData\Local\Microsoft\Windows\INetCache\IE\6Z232WR4\angrycustomer-620x3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524000"/>
            <a:ext cx="5905500" cy="388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262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The Fine Line</a:t>
            </a:r>
            <a:endParaRPr lang="en-US" b="1" dirty="0"/>
          </a:p>
        </p:txBody>
      </p:sp>
      <p:sp>
        <p:nvSpPr>
          <p:cNvPr id="6" name="Content Placeholder 5"/>
          <p:cNvSpPr>
            <a:spLocks noGrp="1"/>
          </p:cNvSpPr>
          <p:nvPr>
            <p:ph idx="1"/>
          </p:nvPr>
        </p:nvSpPr>
        <p:spPr>
          <a:xfrm>
            <a:off x="838200" y="2514600"/>
            <a:ext cx="6982609" cy="3318029"/>
          </a:xfrm>
        </p:spPr>
        <p:txBody>
          <a:bodyPr>
            <a:normAutofit/>
          </a:bodyPr>
          <a:lstStyle/>
          <a:p>
            <a:pPr marL="68580" indent="0">
              <a:buNone/>
            </a:pPr>
            <a:r>
              <a:rPr lang="en-US" b="1" dirty="0" smtClean="0">
                <a:solidFill>
                  <a:schemeClr val="tx1"/>
                </a:solidFill>
                <a:latin typeface="Georgia" panose="02040502050405020303" pitchFamily="18" charset="0"/>
              </a:rPr>
              <a:t>I describe these </a:t>
            </a:r>
            <a:r>
              <a:rPr lang="en-US" b="1" dirty="0" smtClean="0">
                <a:solidFill>
                  <a:schemeClr val="accent1"/>
                </a:solidFill>
                <a:latin typeface="Georgia" panose="02040502050405020303" pitchFamily="18" charset="0"/>
              </a:rPr>
              <a:t>helping/hurting behaviors </a:t>
            </a:r>
            <a:r>
              <a:rPr lang="en-US" b="1" dirty="0" smtClean="0">
                <a:solidFill>
                  <a:schemeClr val="tx1"/>
                </a:solidFill>
                <a:latin typeface="Georgia" panose="02040502050405020303" pitchFamily="18" charset="0"/>
              </a:rPr>
              <a:t>a</a:t>
            </a:r>
            <a:r>
              <a:rPr lang="en-US" b="1" dirty="0" smtClean="0">
                <a:latin typeface="Georgia" panose="02040502050405020303" pitchFamily="18" charset="0"/>
              </a:rPr>
              <a:t>s:</a:t>
            </a:r>
          </a:p>
          <a:p>
            <a:pPr marL="68580" indent="0">
              <a:buNone/>
            </a:pPr>
            <a:endParaRPr lang="en-US" b="1" dirty="0" smtClean="0">
              <a:latin typeface="Georgia" panose="02040502050405020303" pitchFamily="18" charset="0"/>
            </a:endParaRPr>
          </a:p>
          <a:p>
            <a:pPr marL="68580" indent="0" algn="ctr">
              <a:buNone/>
            </a:pPr>
            <a:r>
              <a:rPr lang="en-US" b="1" dirty="0" smtClean="0">
                <a:latin typeface="Georgia" panose="02040502050405020303" pitchFamily="18" charset="0"/>
              </a:rPr>
              <a:t>Over-functioning for someone else</a:t>
            </a:r>
          </a:p>
          <a:p>
            <a:pPr marL="68580" indent="0" algn="ctr">
              <a:buNone/>
            </a:pPr>
            <a:r>
              <a:rPr lang="en-US" b="1" dirty="0" smtClean="0">
                <a:latin typeface="Georgia" panose="02040502050405020303" pitchFamily="18" charset="0"/>
              </a:rPr>
              <a:t>and</a:t>
            </a:r>
          </a:p>
          <a:p>
            <a:pPr marL="68580" indent="0" algn="ctr">
              <a:buNone/>
            </a:pPr>
            <a:r>
              <a:rPr lang="en-US" b="1" dirty="0" smtClean="0">
                <a:latin typeface="Georgia" panose="02040502050405020303" pitchFamily="18" charset="0"/>
              </a:rPr>
              <a:t>Under-functioning for self.</a:t>
            </a:r>
            <a:endParaRPr lang="en-US" b="1" dirty="0">
              <a:latin typeface="Georgia" panose="02040502050405020303" pitchFamily="18" charset="0"/>
            </a:endParaRPr>
          </a:p>
        </p:txBody>
      </p:sp>
    </p:spTree>
    <p:extLst>
      <p:ext uri="{BB962C8B-B14F-4D97-AF65-F5344CB8AC3E}">
        <p14:creationId xmlns:p14="http://schemas.microsoft.com/office/powerpoint/2010/main" val="3647217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Fine Line</a:t>
            </a:r>
            <a:endParaRPr lang="en-US" b="1" dirty="0"/>
          </a:p>
        </p:txBody>
      </p:sp>
      <p:sp>
        <p:nvSpPr>
          <p:cNvPr id="3" name="Content Placeholder 2"/>
          <p:cNvSpPr>
            <a:spLocks noGrp="1"/>
          </p:cNvSpPr>
          <p:nvPr>
            <p:ph idx="1"/>
          </p:nvPr>
        </p:nvSpPr>
        <p:spPr/>
        <p:txBody>
          <a:bodyPr/>
          <a:lstStyle/>
          <a:p>
            <a:pPr marL="68580" indent="0">
              <a:buNone/>
            </a:pPr>
            <a:endParaRPr lang="en-US" dirty="0" smtClean="0"/>
          </a:p>
          <a:p>
            <a:pPr marL="68580" indent="0">
              <a:buNone/>
            </a:pPr>
            <a:r>
              <a:rPr lang="en-US" b="1" dirty="0" smtClean="0">
                <a:solidFill>
                  <a:schemeClr val="tx1"/>
                </a:solidFill>
                <a:latin typeface="Georgia" panose="02040502050405020303" pitchFamily="18" charset="0"/>
              </a:rPr>
              <a:t>As we learn to not over-function for someone else, let’s consider our helping, fixing, caregiving behaviors on </a:t>
            </a:r>
            <a:r>
              <a:rPr lang="en-US" b="1" dirty="0" smtClean="0">
                <a:solidFill>
                  <a:schemeClr val="accent1"/>
                </a:solidFill>
                <a:latin typeface="Georgia" panose="02040502050405020303" pitchFamily="18" charset="0"/>
              </a:rPr>
              <a:t>a continuum from okay to going too far.</a:t>
            </a:r>
            <a:endParaRPr lang="en-US" b="1"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2963201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Fine Line</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2133600"/>
            <a:ext cx="7772400" cy="4191000"/>
          </a:xfrm>
        </p:spPr>
      </p:pic>
    </p:spTree>
    <p:extLst>
      <p:ext uri="{BB962C8B-B14F-4D97-AF65-F5344CB8AC3E}">
        <p14:creationId xmlns:p14="http://schemas.microsoft.com/office/powerpoint/2010/main" val="3097781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Introductions</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solidFill>
                  <a:schemeClr val="tx1"/>
                </a:solidFill>
                <a:latin typeface="Georgia" panose="02040502050405020303" pitchFamily="18" charset="0"/>
              </a:rPr>
              <a:t>We will be examining this </a:t>
            </a:r>
            <a:r>
              <a:rPr lang="en-US" b="1" dirty="0" smtClean="0">
                <a:solidFill>
                  <a:schemeClr val="accent1"/>
                </a:solidFill>
                <a:latin typeface="Georgia" panose="02040502050405020303" pitchFamily="18" charset="0"/>
              </a:rPr>
              <a:t>Fine Line</a:t>
            </a:r>
          </a:p>
          <a:p>
            <a:pPr lvl="1">
              <a:buFont typeface="Arial" panose="020B0604020202020204" pitchFamily="34" charset="0"/>
              <a:buChar char="•"/>
            </a:pPr>
            <a:r>
              <a:rPr lang="en-US" sz="2400" b="1" dirty="0" smtClean="0">
                <a:solidFill>
                  <a:schemeClr val="tx1"/>
                </a:solidFill>
                <a:latin typeface="Georgia" panose="02040502050405020303" pitchFamily="18" charset="0"/>
              </a:rPr>
              <a:t>In our personal life</a:t>
            </a:r>
          </a:p>
          <a:p>
            <a:pPr lvl="1">
              <a:buFont typeface="Arial" panose="020B0604020202020204" pitchFamily="34" charset="0"/>
              <a:buChar char="•"/>
            </a:pPr>
            <a:r>
              <a:rPr lang="en-US" sz="2400" b="1" dirty="0" smtClean="0">
                <a:solidFill>
                  <a:schemeClr val="tx1"/>
                </a:solidFill>
                <a:latin typeface="Georgia" panose="02040502050405020303" pitchFamily="18" charset="0"/>
              </a:rPr>
              <a:t>In our professional life</a:t>
            </a:r>
          </a:p>
          <a:p>
            <a:pPr lvl="2">
              <a:buFont typeface="Arial" panose="020B0604020202020204" pitchFamily="34" charset="0"/>
              <a:buChar char="•"/>
            </a:pPr>
            <a:r>
              <a:rPr lang="en-US" sz="2400" b="1" dirty="0" smtClean="0">
                <a:solidFill>
                  <a:schemeClr val="tx1"/>
                </a:solidFill>
                <a:latin typeface="Georgia" panose="02040502050405020303" pitchFamily="18" charset="0"/>
              </a:rPr>
              <a:t>With our clients</a:t>
            </a:r>
          </a:p>
          <a:p>
            <a:pPr lvl="2">
              <a:buFont typeface="Arial" panose="020B0604020202020204" pitchFamily="34" charset="0"/>
              <a:buChar char="•"/>
            </a:pPr>
            <a:r>
              <a:rPr lang="en-US" sz="2400" b="1" dirty="0" smtClean="0">
                <a:solidFill>
                  <a:schemeClr val="tx1"/>
                </a:solidFill>
                <a:latin typeface="Georgia" panose="02040502050405020303" pitchFamily="18" charset="0"/>
              </a:rPr>
              <a:t>For our clients (they can use this material, too)</a:t>
            </a:r>
          </a:p>
          <a:p>
            <a:pPr lvl="2">
              <a:buFont typeface="Arial" panose="020B0604020202020204" pitchFamily="34" charset="0"/>
              <a:buChar char="•"/>
            </a:pPr>
            <a:r>
              <a:rPr lang="en-US" sz="2400" b="1" dirty="0" smtClean="0">
                <a:solidFill>
                  <a:schemeClr val="tx1"/>
                </a:solidFill>
                <a:latin typeface="Georgia" panose="02040502050405020303" pitchFamily="18" charset="0"/>
              </a:rPr>
              <a:t>With our organization</a:t>
            </a:r>
          </a:p>
          <a:p>
            <a:pPr lvl="0">
              <a:buClr>
                <a:srgbClr val="AD0101"/>
              </a:buClr>
              <a:buFont typeface="Arial" panose="020B0604020202020204" pitchFamily="34" charset="0"/>
              <a:buChar char="•"/>
            </a:pPr>
            <a:r>
              <a:rPr lang="en-US" b="1" dirty="0">
                <a:solidFill>
                  <a:schemeClr val="tx1"/>
                </a:solidFill>
                <a:latin typeface="Georgia" panose="02040502050405020303" pitchFamily="18" charset="0"/>
              </a:rPr>
              <a:t>A bit about me</a:t>
            </a:r>
          </a:p>
          <a:p>
            <a:pPr lvl="2">
              <a:buFont typeface="Arial" panose="020B0604020202020204" pitchFamily="34" charset="0"/>
              <a:buChar char="•"/>
            </a:pPr>
            <a:endParaRPr lang="en-US" sz="2400" b="1" dirty="0" smtClean="0">
              <a:latin typeface="Georgia" panose="02040502050405020303" pitchFamily="18" charset="0"/>
            </a:endParaRPr>
          </a:p>
        </p:txBody>
      </p:sp>
    </p:spTree>
    <p:extLst>
      <p:ext uri="{BB962C8B-B14F-4D97-AF65-F5344CB8AC3E}">
        <p14:creationId xmlns:p14="http://schemas.microsoft.com/office/powerpoint/2010/main" val="2697541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4400" y="538111"/>
            <a:ext cx="3300984" cy="3729089"/>
          </a:xfrm>
        </p:spPr>
        <p:txBody>
          <a:bodyPr>
            <a:normAutofit/>
          </a:bodyPr>
          <a:lstStyle/>
          <a:p>
            <a:r>
              <a:rPr lang="en-US" sz="3600" dirty="0" smtClean="0">
                <a:solidFill>
                  <a:schemeClr val="accent1">
                    <a:lumMod val="50000"/>
                  </a:schemeClr>
                </a:solidFill>
              </a:rPr>
              <a:t>Giving It All You’ve Got</a:t>
            </a:r>
            <a:endParaRPr lang="en-US" sz="3600" dirty="0">
              <a:solidFill>
                <a:schemeClr val="accent1">
                  <a:lumMod val="50000"/>
                </a:schemeClr>
              </a:solidFill>
            </a:endParaRPr>
          </a:p>
        </p:txBody>
      </p:sp>
      <p:sp>
        <p:nvSpPr>
          <p:cNvPr id="6" name="Text Placeholder 5"/>
          <p:cNvSpPr>
            <a:spLocks noGrp="1"/>
          </p:cNvSpPr>
          <p:nvPr>
            <p:ph type="body" sz="half" idx="2"/>
          </p:nvPr>
        </p:nvSpPr>
        <p:spPr>
          <a:xfrm>
            <a:off x="4724400" y="2895600"/>
            <a:ext cx="3300573" cy="2281561"/>
          </a:xfrm>
        </p:spPr>
        <p:txBody>
          <a:bodyPr>
            <a:noAutofit/>
          </a:bodyPr>
          <a:lstStyle/>
          <a:p>
            <a:endParaRPr lang="en-US" sz="2800" dirty="0" smtClean="0"/>
          </a:p>
          <a:p>
            <a:endParaRPr lang="en-US" sz="2800" dirty="0"/>
          </a:p>
          <a:p>
            <a:endParaRPr lang="en-US" sz="2800" dirty="0" smtClean="0"/>
          </a:p>
          <a:p>
            <a:r>
              <a:rPr lang="en-US" sz="2800" dirty="0" smtClean="0"/>
              <a:t>Likely means going too far</a:t>
            </a:r>
          </a:p>
          <a:p>
            <a:endParaRPr lang="en-US" sz="2800" dirty="0"/>
          </a:p>
        </p:txBody>
      </p:sp>
      <p:pic>
        <p:nvPicPr>
          <p:cNvPr id="1026" name="Picture 2" descr="C:\Users\nancy\AppData\Local\Microsoft\Windows\INetCache\IE\F8RC30V1\0511-0703-0518-2346_exhausted_businesswoman_running_on_a_treadmill_clipart_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30480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1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Using the Continuum</a:t>
            </a:r>
            <a:br>
              <a:rPr lang="en-US" b="1" dirty="0" smtClean="0"/>
            </a:br>
            <a:r>
              <a:rPr lang="en-US" b="1" dirty="0" smtClean="0"/>
              <a:t>to find The Fine Line</a:t>
            </a:r>
            <a:endParaRPr lang="en-US" b="1" dirty="0"/>
          </a:p>
        </p:txBody>
      </p:sp>
      <p:sp>
        <p:nvSpPr>
          <p:cNvPr id="6" name="Content Placeholder 5"/>
          <p:cNvSpPr>
            <a:spLocks noGrp="1"/>
          </p:cNvSpPr>
          <p:nvPr>
            <p:ph idx="1"/>
          </p:nvPr>
        </p:nvSpPr>
        <p:spPr/>
        <p:txBody>
          <a:bodyPr>
            <a:normAutofit/>
          </a:bodyPr>
          <a:lstStyle/>
          <a:p>
            <a:pPr marL="68580" indent="0">
              <a:buNone/>
            </a:pPr>
            <a:r>
              <a:rPr lang="en-US" b="1" dirty="0" smtClean="0">
                <a:latin typeface="Georgia" panose="02040502050405020303" pitchFamily="18" charset="0"/>
              </a:rPr>
              <a:t>With the continuum in mind, here are concrete examples of what </a:t>
            </a:r>
            <a:r>
              <a:rPr lang="en-US" b="1" dirty="0" smtClean="0">
                <a:solidFill>
                  <a:schemeClr val="accent1"/>
                </a:solidFill>
                <a:latin typeface="Georgia" panose="02040502050405020303" pitchFamily="18" charset="0"/>
              </a:rPr>
              <a:t>may become enabling behaviors</a:t>
            </a:r>
            <a:r>
              <a:rPr lang="en-US" b="1" dirty="0" smtClean="0">
                <a:latin typeface="Georgia" panose="02040502050405020303" pitchFamily="18" charset="0"/>
              </a:rPr>
              <a:t> </a:t>
            </a:r>
            <a:r>
              <a:rPr lang="en-US" b="1" dirty="0" smtClean="0">
                <a:solidFill>
                  <a:schemeClr val="tx1"/>
                </a:solidFill>
                <a:latin typeface="Georgia" panose="02040502050405020303" pitchFamily="18" charset="0"/>
              </a:rPr>
              <a:t>if we are not mindful:</a:t>
            </a:r>
            <a:endParaRPr lang="en-US" b="1" dirty="0">
              <a:solidFill>
                <a:schemeClr val="tx1"/>
              </a:solidFill>
              <a:latin typeface="Georgia" panose="02040502050405020303" pitchFamily="18" charset="0"/>
            </a:endParaRPr>
          </a:p>
          <a:p>
            <a:pPr marL="68580" indent="0">
              <a:buNone/>
            </a:pPr>
            <a:endParaRPr lang="en-US" sz="1200" dirty="0"/>
          </a:p>
          <a:p>
            <a:pPr>
              <a:buFont typeface="Arial" panose="020B0604020202020204" pitchFamily="34" charset="0"/>
              <a:buChar char="•"/>
            </a:pPr>
            <a:r>
              <a:rPr lang="en-US" b="1" dirty="0" smtClean="0">
                <a:solidFill>
                  <a:schemeClr val="tx1"/>
                </a:solidFill>
                <a:latin typeface="Georgia" panose="02040502050405020303" pitchFamily="18" charset="0"/>
              </a:rPr>
              <a:t>Doing more then our share</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Doing something for someone else when they said “no” to our offer</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128400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1027664"/>
            <a:ext cx="7024744" cy="1334536"/>
          </a:xfrm>
        </p:spPr>
        <p:txBody>
          <a:bodyPr>
            <a:normAutofit/>
          </a:bodyPr>
          <a:lstStyle/>
          <a:p>
            <a:r>
              <a:rPr lang="en-US" b="1" dirty="0"/>
              <a:t>Using the Continuum</a:t>
            </a:r>
            <a:br>
              <a:rPr lang="en-US" b="1" dirty="0"/>
            </a:br>
            <a:r>
              <a:rPr lang="en-US" b="1" dirty="0"/>
              <a:t>to find The Fine Line</a:t>
            </a:r>
            <a:endParaRPr lang="en-US" dirty="0">
              <a:solidFill>
                <a:schemeClr val="accent1">
                  <a:lumMod val="50000"/>
                </a:schemeClr>
              </a:solidFill>
            </a:endParaRPr>
          </a:p>
        </p:txBody>
      </p:sp>
      <p:sp>
        <p:nvSpPr>
          <p:cNvPr id="5" name="Content Placeholder 4"/>
          <p:cNvSpPr>
            <a:spLocks noGrp="1"/>
          </p:cNvSpPr>
          <p:nvPr>
            <p:ph idx="1"/>
          </p:nvPr>
        </p:nvSpPr>
        <p:spPr>
          <a:xfrm>
            <a:off x="1043492" y="2667000"/>
            <a:ext cx="6777317" cy="3165629"/>
          </a:xfrm>
        </p:spPr>
        <p:txBody>
          <a:bodyPr>
            <a:normAutofit/>
          </a:bodyPr>
          <a:lstStyle/>
          <a:p>
            <a:pPr>
              <a:buFont typeface="Arial" panose="020B0604020202020204" pitchFamily="34" charset="0"/>
              <a:buChar char="•"/>
            </a:pPr>
            <a:r>
              <a:rPr lang="en-US" b="1" dirty="0" smtClean="0">
                <a:solidFill>
                  <a:schemeClr val="tx1"/>
                </a:solidFill>
                <a:latin typeface="Georgia" panose="02040502050405020303" pitchFamily="18" charset="0"/>
              </a:rPr>
              <a:t>Doing something the other person is capable of doing</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Thinking/problem-solving for others</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Speaking for others</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1102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334536"/>
          </a:xfrm>
        </p:spPr>
        <p:txBody>
          <a:bodyPr>
            <a:normAutofit/>
          </a:bodyPr>
          <a:lstStyle/>
          <a:p>
            <a:r>
              <a:rPr lang="en-US" b="1" dirty="0"/>
              <a:t>Using the Continuum</a:t>
            </a:r>
            <a:br>
              <a:rPr lang="en-US" b="1" dirty="0"/>
            </a:br>
            <a:r>
              <a:rPr lang="en-US" b="1" dirty="0"/>
              <a:t>to find The Fine Line</a:t>
            </a:r>
            <a:endParaRPr lang="en-US" dirty="0">
              <a:solidFill>
                <a:schemeClr val="accent1">
                  <a:lumMod val="50000"/>
                </a:schemeClr>
              </a:solidFill>
            </a:endParaRPr>
          </a:p>
        </p:txBody>
      </p:sp>
      <p:sp>
        <p:nvSpPr>
          <p:cNvPr id="3" name="Content Placeholder 2"/>
          <p:cNvSpPr>
            <a:spLocks noGrp="1"/>
          </p:cNvSpPr>
          <p:nvPr>
            <p:ph idx="1"/>
          </p:nvPr>
        </p:nvSpPr>
        <p:spPr>
          <a:xfrm>
            <a:off x="1043492" y="2590800"/>
            <a:ext cx="6777317" cy="3241829"/>
          </a:xfrm>
        </p:spPr>
        <p:txBody>
          <a:bodyPr>
            <a:normAutofit/>
          </a:bodyPr>
          <a:lstStyle/>
          <a:p>
            <a:pPr>
              <a:buFont typeface="Arial" panose="020B0604020202020204" pitchFamily="34" charset="0"/>
              <a:buChar char="•"/>
            </a:pPr>
            <a:r>
              <a:rPr lang="en-US" b="1" dirty="0" smtClean="0">
                <a:solidFill>
                  <a:schemeClr val="tx1"/>
                </a:solidFill>
                <a:latin typeface="Georgia" panose="02040502050405020303" pitchFamily="18" charset="0"/>
              </a:rPr>
              <a:t>Covering up, making excuses, or lying for others</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Taking over</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Violating our own boundary previously set by us with someone else</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207418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You and the Fine Line</a:t>
            </a:r>
            <a:endParaRPr lang="en-US" b="1" dirty="0"/>
          </a:p>
        </p:txBody>
      </p:sp>
      <p:sp>
        <p:nvSpPr>
          <p:cNvPr id="3" name="Content Placeholder 2"/>
          <p:cNvSpPr>
            <a:spLocks noGrp="1"/>
          </p:cNvSpPr>
          <p:nvPr>
            <p:ph idx="1"/>
          </p:nvPr>
        </p:nvSpPr>
        <p:spPr/>
        <p:txBody>
          <a:bodyPr>
            <a:normAutofit lnSpcReduction="10000"/>
          </a:bodyPr>
          <a:lstStyle/>
          <a:p>
            <a:pPr marL="525780" indent="-457200">
              <a:buFont typeface="+mj-lt"/>
              <a:buAutoNum type="arabicPeriod" startAt="6"/>
            </a:pPr>
            <a:r>
              <a:rPr lang="en-US" b="1" dirty="0" smtClean="0">
                <a:solidFill>
                  <a:schemeClr val="tx1"/>
                </a:solidFill>
                <a:latin typeface="Georgia" panose="02040502050405020303" pitchFamily="18" charset="0"/>
              </a:rPr>
              <a:t>Let’s go back and look at some of the clip art in this section on the Fine Line:</a:t>
            </a:r>
          </a:p>
          <a:p>
            <a:pPr lvl="1">
              <a:buFont typeface="Arial" panose="020B0604020202020204" pitchFamily="34" charset="0"/>
              <a:buChar char="•"/>
            </a:pPr>
            <a:r>
              <a:rPr lang="en-US" sz="2400" b="1" dirty="0" smtClean="0">
                <a:solidFill>
                  <a:schemeClr val="tx1"/>
                </a:solidFill>
                <a:latin typeface="Georgia" panose="02040502050405020303" pitchFamily="18" charset="0"/>
              </a:rPr>
              <a:t>What </a:t>
            </a:r>
            <a:r>
              <a:rPr lang="en-US" sz="2400" b="1" i="1" dirty="0" smtClean="0">
                <a:solidFill>
                  <a:schemeClr val="accent1"/>
                </a:solidFill>
                <a:latin typeface="Georgia" panose="02040502050405020303" pitchFamily="18" charset="0"/>
              </a:rPr>
              <a:t>feelings and thoughts </a:t>
            </a:r>
            <a:r>
              <a:rPr lang="en-US" sz="2400" b="1" dirty="0" smtClean="0">
                <a:solidFill>
                  <a:schemeClr val="tx1"/>
                </a:solidFill>
                <a:latin typeface="Georgia" panose="02040502050405020303" pitchFamily="18" charset="0"/>
              </a:rPr>
              <a:t>come up for you as you look at those pictures of </a:t>
            </a:r>
            <a:r>
              <a:rPr lang="en-US" sz="2400" b="1" dirty="0" smtClean="0">
                <a:solidFill>
                  <a:schemeClr val="accent1"/>
                </a:solidFill>
                <a:latin typeface="Georgia" panose="02040502050405020303" pitchFamily="18" charset="0"/>
              </a:rPr>
              <a:t>the under-functioning person</a:t>
            </a:r>
            <a:r>
              <a:rPr lang="en-US" sz="2400" b="1" dirty="0" smtClean="0">
                <a:latin typeface="Georgia" panose="02040502050405020303" pitchFamily="18" charset="0"/>
              </a:rPr>
              <a:t>?</a:t>
            </a:r>
          </a:p>
          <a:p>
            <a:pPr lvl="1">
              <a:buFont typeface="Arial" panose="020B0604020202020204" pitchFamily="34" charset="0"/>
              <a:buChar char="•"/>
            </a:pPr>
            <a:r>
              <a:rPr lang="en-US" sz="2400" b="1" dirty="0" smtClean="0">
                <a:solidFill>
                  <a:schemeClr val="tx1"/>
                </a:solidFill>
                <a:latin typeface="Georgia" panose="02040502050405020303" pitchFamily="18" charset="0"/>
              </a:rPr>
              <a:t>What </a:t>
            </a:r>
            <a:r>
              <a:rPr lang="en-US" sz="2400" b="1" i="1" dirty="0" smtClean="0">
                <a:solidFill>
                  <a:schemeClr val="accent1"/>
                </a:solidFill>
                <a:latin typeface="Georgia" panose="02040502050405020303" pitchFamily="18" charset="0"/>
              </a:rPr>
              <a:t>feelings and thoughts </a:t>
            </a:r>
            <a:r>
              <a:rPr lang="en-US" sz="2400" b="1" dirty="0" smtClean="0">
                <a:solidFill>
                  <a:schemeClr val="tx1"/>
                </a:solidFill>
                <a:latin typeface="Georgia" panose="02040502050405020303" pitchFamily="18" charset="0"/>
              </a:rPr>
              <a:t>come up for you as you look at those picture of </a:t>
            </a:r>
            <a:r>
              <a:rPr lang="en-US" sz="2400" b="1" dirty="0" smtClean="0">
                <a:solidFill>
                  <a:schemeClr val="accent1"/>
                </a:solidFill>
                <a:latin typeface="Georgia" panose="02040502050405020303" pitchFamily="18" charset="0"/>
              </a:rPr>
              <a:t>the over-functioning person</a:t>
            </a:r>
            <a:r>
              <a:rPr lang="en-US" sz="2400" b="1" dirty="0" smtClean="0">
                <a:latin typeface="Georgia" panose="02040502050405020303" pitchFamily="18" charset="0"/>
              </a:rPr>
              <a:t>?</a:t>
            </a:r>
            <a:endParaRPr lang="en-US" sz="2400" b="1" dirty="0">
              <a:latin typeface="Georgia" panose="02040502050405020303" pitchFamily="18" charset="0"/>
            </a:endParaRPr>
          </a:p>
        </p:txBody>
      </p:sp>
    </p:spTree>
    <p:extLst>
      <p:ext uri="{BB962C8B-B14F-4D97-AF65-F5344CB8AC3E}">
        <p14:creationId xmlns:p14="http://schemas.microsoft.com/office/powerpoint/2010/main" val="32414068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 and the Fine Line</a:t>
            </a:r>
            <a:endParaRPr lang="en-US" b="1" dirty="0"/>
          </a:p>
        </p:txBody>
      </p:sp>
      <p:sp>
        <p:nvSpPr>
          <p:cNvPr id="3" name="Content Placeholder 2"/>
          <p:cNvSpPr>
            <a:spLocks noGrp="1"/>
          </p:cNvSpPr>
          <p:nvPr>
            <p:ph idx="1"/>
          </p:nvPr>
        </p:nvSpPr>
        <p:spPr/>
        <p:txBody>
          <a:bodyPr>
            <a:normAutofit/>
          </a:bodyPr>
          <a:lstStyle/>
          <a:p>
            <a:pPr marL="525780" indent="-457200">
              <a:buFont typeface="+mj-lt"/>
              <a:buAutoNum type="arabicPeriod" startAt="7"/>
            </a:pPr>
            <a:endParaRPr lang="en-US" b="1" dirty="0" smtClean="0">
              <a:solidFill>
                <a:schemeClr val="tx1"/>
              </a:solidFill>
              <a:latin typeface="Georgia" panose="02040502050405020303" pitchFamily="18" charset="0"/>
            </a:endParaRPr>
          </a:p>
          <a:p>
            <a:pPr marL="525780" indent="-457200">
              <a:buFont typeface="+mj-lt"/>
              <a:buAutoNum type="arabicPeriod" startAt="7"/>
            </a:pPr>
            <a:r>
              <a:rPr lang="en-US" b="1" dirty="0" smtClean="0">
                <a:solidFill>
                  <a:schemeClr val="tx1"/>
                </a:solidFill>
                <a:latin typeface="Georgia" panose="02040502050405020303" pitchFamily="18" charset="0"/>
              </a:rPr>
              <a:t>Draw a continuum in the space below placing Okay on one end and Going Too Far on the other end. Now, place your self on the continuum as it applies to you when it comes to:</a:t>
            </a:r>
          </a:p>
          <a:p>
            <a:pPr lvl="1">
              <a:buFont typeface="Arial" panose="020B0604020202020204" pitchFamily="34" charset="0"/>
              <a:buChar char="•"/>
            </a:pPr>
            <a:endParaRPr lang="en-US" b="1" dirty="0" smtClean="0">
              <a:solidFill>
                <a:schemeClr val="tx1"/>
              </a:solidFill>
              <a:latin typeface="Georgia" panose="02040502050405020303" pitchFamily="18" charset="0"/>
            </a:endParaRPr>
          </a:p>
          <a:p>
            <a:pPr lvl="1">
              <a:buFont typeface="Arial" panose="020B0604020202020204" pitchFamily="34" charset="0"/>
              <a:buChar char="•"/>
            </a:pP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213212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 and the Fine Line</a:t>
            </a:r>
            <a:endParaRPr lang="en-US" b="1" dirty="0"/>
          </a:p>
        </p:txBody>
      </p:sp>
      <p:sp>
        <p:nvSpPr>
          <p:cNvPr id="3" name="Content Placeholder 2"/>
          <p:cNvSpPr>
            <a:spLocks noGrp="1"/>
          </p:cNvSpPr>
          <p:nvPr>
            <p:ph idx="1"/>
          </p:nvPr>
        </p:nvSpPr>
        <p:spPr>
          <a:xfrm>
            <a:off x="1043492" y="2133600"/>
            <a:ext cx="6777317" cy="3699029"/>
          </a:xfrm>
        </p:spPr>
        <p:txBody>
          <a:bodyPr>
            <a:noAutofit/>
          </a:bodyPr>
          <a:lstStyle/>
          <a:p>
            <a:pPr>
              <a:buFont typeface="Arial" panose="020B0604020202020204" pitchFamily="34" charset="0"/>
              <a:buChar char="•"/>
            </a:pPr>
            <a:endParaRPr lang="en-US" b="1" dirty="0" smtClean="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Doing </a:t>
            </a:r>
            <a:r>
              <a:rPr lang="en-US" b="1" dirty="0">
                <a:solidFill>
                  <a:schemeClr val="tx1"/>
                </a:solidFill>
                <a:latin typeface="Georgia" panose="02040502050405020303" pitchFamily="18" charset="0"/>
              </a:rPr>
              <a:t>more than your share</a:t>
            </a:r>
          </a:p>
          <a:p>
            <a:pPr>
              <a:buFont typeface="Arial" panose="020B0604020202020204" pitchFamily="34" charset="0"/>
              <a:buChar char="•"/>
            </a:pPr>
            <a:r>
              <a:rPr lang="en-US" b="1" dirty="0" smtClean="0">
                <a:solidFill>
                  <a:schemeClr val="tx1"/>
                </a:solidFill>
                <a:latin typeface="Georgia" panose="02040502050405020303" pitchFamily="18" charset="0"/>
              </a:rPr>
              <a:t>Doing </a:t>
            </a:r>
            <a:r>
              <a:rPr lang="en-US" b="1" dirty="0">
                <a:solidFill>
                  <a:schemeClr val="tx1"/>
                </a:solidFill>
                <a:latin typeface="Georgia" panose="02040502050405020303" pitchFamily="18" charset="0"/>
              </a:rPr>
              <a:t>for others what they could do for themselves</a:t>
            </a:r>
          </a:p>
          <a:p>
            <a:pPr>
              <a:buFont typeface="Arial" panose="020B0604020202020204" pitchFamily="34" charset="0"/>
              <a:buChar char="•"/>
            </a:pPr>
            <a:r>
              <a:rPr lang="en-US" b="1" dirty="0" smtClean="0">
                <a:solidFill>
                  <a:schemeClr val="tx1"/>
                </a:solidFill>
                <a:latin typeface="Georgia" panose="02040502050405020303" pitchFamily="18" charset="0"/>
              </a:rPr>
              <a:t>Thinking/problem-solving for others</a:t>
            </a:r>
          </a:p>
          <a:p>
            <a:pPr>
              <a:buFont typeface="Arial" panose="020B0604020202020204" pitchFamily="34" charset="0"/>
              <a:buChar char="•"/>
            </a:pPr>
            <a:r>
              <a:rPr lang="en-US" b="1" dirty="0" smtClean="0">
                <a:solidFill>
                  <a:schemeClr val="tx1"/>
                </a:solidFill>
                <a:latin typeface="Georgia" panose="02040502050405020303" pitchFamily="18" charset="0"/>
              </a:rPr>
              <a:t>Taking over</a:t>
            </a:r>
          </a:p>
          <a:p>
            <a:pPr>
              <a:buFont typeface="Arial" panose="020B0604020202020204" pitchFamily="34" charset="0"/>
              <a:buChar char="•"/>
            </a:pPr>
            <a:r>
              <a:rPr lang="en-US" b="1" dirty="0" smtClean="0">
                <a:solidFill>
                  <a:schemeClr val="tx1"/>
                </a:solidFill>
                <a:latin typeface="Georgia" panose="02040502050405020303" pitchFamily="18" charset="0"/>
              </a:rPr>
              <a:t>Violating your own boundaries</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117321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 and the Fine Line</a:t>
            </a:r>
            <a:endParaRPr lang="en-US" b="1" dirty="0"/>
          </a:p>
        </p:txBody>
      </p:sp>
      <p:sp>
        <p:nvSpPr>
          <p:cNvPr id="3" name="Content Placeholder 2"/>
          <p:cNvSpPr>
            <a:spLocks noGrp="1"/>
          </p:cNvSpPr>
          <p:nvPr>
            <p:ph idx="1"/>
          </p:nvPr>
        </p:nvSpPr>
        <p:spPr>
          <a:xfrm>
            <a:off x="1043492" y="2209800"/>
            <a:ext cx="6777317" cy="3622829"/>
          </a:xfrm>
        </p:spPr>
        <p:txBody>
          <a:bodyPr/>
          <a:lstStyle/>
          <a:p>
            <a:pPr marL="525780" indent="-457200">
              <a:buFont typeface="+mj-lt"/>
              <a:buAutoNum type="arabicPeriod" startAt="8"/>
            </a:pPr>
            <a:r>
              <a:rPr lang="en-US" b="1" dirty="0" smtClean="0">
                <a:solidFill>
                  <a:schemeClr val="tx1"/>
                </a:solidFill>
                <a:latin typeface="Georgia" panose="02040502050405020303" pitchFamily="18" charset="0"/>
              </a:rPr>
              <a:t>Looking at the picture at the end of this section where one individual is helping another over the wall:</a:t>
            </a:r>
          </a:p>
          <a:p>
            <a:pPr marL="525780" indent="-457200">
              <a:buFont typeface="+mj-lt"/>
              <a:buAutoNum type="arabicPeriod" startAt="8"/>
            </a:pPr>
            <a:endParaRPr lang="en-US" b="1" dirty="0" smtClean="0">
              <a:latin typeface="Georgia" panose="02040502050405020303" pitchFamily="18" charset="0"/>
            </a:endParaRPr>
          </a:p>
          <a:p>
            <a:pPr lvl="1">
              <a:buFont typeface="Arial" panose="020B0604020202020204" pitchFamily="34" charset="0"/>
              <a:buChar char="•"/>
            </a:pPr>
            <a:r>
              <a:rPr lang="en-US" b="1" dirty="0" smtClean="0">
                <a:solidFill>
                  <a:schemeClr val="tx1"/>
                </a:solidFill>
                <a:latin typeface="Georgia" panose="02040502050405020303" pitchFamily="18" charset="0"/>
              </a:rPr>
              <a:t>What feelings come up for you as you look at this?</a:t>
            </a:r>
          </a:p>
          <a:p>
            <a:pPr lvl="1">
              <a:buFont typeface="Arial" panose="020B0604020202020204" pitchFamily="34" charset="0"/>
              <a:buChar char="•"/>
            </a:pPr>
            <a:endParaRPr lang="en-US" b="1" dirty="0">
              <a:solidFill>
                <a:schemeClr val="tx1"/>
              </a:solidFill>
              <a:latin typeface="Georgia" panose="02040502050405020303" pitchFamily="18" charset="0"/>
            </a:endParaRPr>
          </a:p>
          <a:p>
            <a:pPr lvl="1">
              <a:buFont typeface="Arial" panose="020B0604020202020204" pitchFamily="34" charset="0"/>
              <a:buChar char="•"/>
            </a:pPr>
            <a:r>
              <a:rPr lang="en-US" b="1" dirty="0" smtClean="0">
                <a:solidFill>
                  <a:schemeClr val="tx1"/>
                </a:solidFill>
                <a:latin typeface="Georgia" panose="02040502050405020303" pitchFamily="18" charset="0"/>
              </a:rPr>
              <a:t>What challenges might exist as one individual helps another in this way?</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236061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ancy\AppData\Local\Microsoft\Windows\INetCache\IE\Y8Y2Z1LD\help-1019912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6096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419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061571"/>
          </a:xfrm>
        </p:spPr>
        <p:txBody>
          <a:bodyPr/>
          <a:lstStyle/>
          <a:p>
            <a:r>
              <a:rPr lang="en-US" b="1" dirty="0" smtClean="0"/>
              <a:t>Learning Objective #3</a:t>
            </a:r>
            <a:endParaRPr lang="en-US" b="1" dirty="0"/>
          </a:p>
        </p:txBody>
      </p:sp>
      <p:sp>
        <p:nvSpPr>
          <p:cNvPr id="3" name="Text Placeholder 2"/>
          <p:cNvSpPr>
            <a:spLocks noGrp="1"/>
          </p:cNvSpPr>
          <p:nvPr>
            <p:ph type="body" idx="1"/>
          </p:nvPr>
        </p:nvSpPr>
        <p:spPr/>
        <p:txBody>
          <a:bodyPr>
            <a:normAutofit/>
          </a:bodyPr>
          <a:lstStyle/>
          <a:p>
            <a:r>
              <a:rPr lang="en-US" sz="2800" b="1" dirty="0" smtClean="0">
                <a:solidFill>
                  <a:schemeClr val="tx1">
                    <a:lumMod val="95000"/>
                    <a:lumOff val="5000"/>
                  </a:schemeClr>
                </a:solidFill>
              </a:rPr>
              <a:t>Recognize </a:t>
            </a:r>
            <a:r>
              <a:rPr lang="en-US" sz="2800" b="1" dirty="0" smtClean="0">
                <a:solidFill>
                  <a:schemeClr val="accent1"/>
                </a:solidFill>
              </a:rPr>
              <a:t>signs</a:t>
            </a:r>
            <a:r>
              <a:rPr lang="en-US" sz="2800" b="1" dirty="0" smtClean="0">
                <a:solidFill>
                  <a:schemeClr val="tx1">
                    <a:lumMod val="95000"/>
                    <a:lumOff val="5000"/>
                  </a:schemeClr>
                </a:solidFill>
              </a:rPr>
              <a:t> that you are crossing the </a:t>
            </a:r>
            <a:r>
              <a:rPr lang="en-US" sz="2800" b="1" dirty="0" smtClean="0">
                <a:solidFill>
                  <a:schemeClr val="accent1"/>
                </a:solidFill>
              </a:rPr>
              <a:t>Fine Line</a:t>
            </a:r>
            <a:r>
              <a:rPr lang="en-US" sz="2800" b="1" dirty="0" smtClean="0">
                <a:solidFill>
                  <a:schemeClr val="tx1">
                    <a:lumMod val="95000"/>
                    <a:lumOff val="5000"/>
                  </a:schemeClr>
                </a:solidFill>
              </a:rPr>
              <a:t> from helping to hurting</a:t>
            </a:r>
            <a:endParaRPr lang="en-US" sz="2800" b="1" dirty="0">
              <a:solidFill>
                <a:schemeClr val="tx1">
                  <a:lumMod val="95000"/>
                  <a:lumOff val="5000"/>
                </a:schemeClr>
              </a:solidFill>
            </a:endParaRPr>
          </a:p>
        </p:txBody>
      </p:sp>
    </p:spTree>
    <p:extLst>
      <p:ext uri="{BB962C8B-B14F-4D97-AF65-F5344CB8AC3E}">
        <p14:creationId xmlns:p14="http://schemas.microsoft.com/office/powerpoint/2010/main" val="1556677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1027664"/>
            <a:ext cx="7024744" cy="801136"/>
          </a:xfrm>
        </p:spPr>
        <p:txBody>
          <a:bodyPr/>
          <a:lstStyle/>
          <a:p>
            <a:r>
              <a:rPr lang="en-US" b="1" dirty="0" smtClean="0"/>
              <a:t>You and this Workshop</a:t>
            </a:r>
            <a:endParaRPr lang="en-US" b="1" dirty="0"/>
          </a:p>
        </p:txBody>
      </p:sp>
      <p:sp>
        <p:nvSpPr>
          <p:cNvPr id="5" name="Content Placeholder 4"/>
          <p:cNvSpPr>
            <a:spLocks noGrp="1"/>
          </p:cNvSpPr>
          <p:nvPr>
            <p:ph idx="1"/>
          </p:nvPr>
        </p:nvSpPr>
        <p:spPr>
          <a:xfrm>
            <a:off x="1043492" y="2057400"/>
            <a:ext cx="6777317" cy="4038600"/>
          </a:xfrm>
        </p:spPr>
        <p:txBody>
          <a:bodyPr>
            <a:noAutofit/>
          </a:bodyPr>
          <a:lstStyle/>
          <a:p>
            <a:pPr marL="822960" lvl="1" indent="-457200">
              <a:buFont typeface="+mj-lt"/>
              <a:buAutoNum type="arabicPeriod"/>
            </a:pPr>
            <a:r>
              <a:rPr lang="en-US" sz="2400" b="1" dirty="0" smtClean="0">
                <a:solidFill>
                  <a:schemeClr val="tx1"/>
                </a:solidFill>
                <a:latin typeface="Georgia" panose="02040502050405020303" pitchFamily="18" charset="0"/>
              </a:rPr>
              <a:t>What are your reasons for choosing this workshop?</a:t>
            </a:r>
          </a:p>
          <a:p>
            <a:pPr marL="822960" lvl="1" indent="-457200">
              <a:buFont typeface="+mj-lt"/>
              <a:buAutoNum type="arabicPeriod"/>
            </a:pPr>
            <a:r>
              <a:rPr lang="en-US" sz="2400" b="1" dirty="0" smtClean="0">
                <a:solidFill>
                  <a:schemeClr val="tx1"/>
                </a:solidFill>
                <a:latin typeface="Georgia" panose="02040502050405020303" pitchFamily="18" charset="0"/>
              </a:rPr>
              <a:t>What do you hope to learn in this workshop?</a:t>
            </a:r>
          </a:p>
          <a:p>
            <a:pPr marL="822960" lvl="1" indent="-457200">
              <a:buFont typeface="+mj-lt"/>
              <a:buAutoNum type="arabicPeriod"/>
            </a:pPr>
            <a:r>
              <a:rPr lang="en-US" sz="2400" b="1" dirty="0" smtClean="0">
                <a:solidFill>
                  <a:schemeClr val="tx1"/>
                </a:solidFill>
                <a:latin typeface="Georgia" panose="02040502050405020303" pitchFamily="18" charset="0"/>
              </a:rPr>
              <a:t>As we start, can you identify one person in your life who challenges your fine line between helping and hurting? This could be family, friend, client, or co-worker.</a:t>
            </a:r>
            <a:endParaRPr lang="en-US" sz="2400"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9797145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1027664"/>
            <a:ext cx="7024744" cy="1334536"/>
          </a:xfrm>
        </p:spPr>
        <p:txBody>
          <a:bodyPr>
            <a:noAutofit/>
          </a:bodyPr>
          <a:lstStyle/>
          <a:p>
            <a:r>
              <a:rPr lang="en-US" b="1" dirty="0" smtClean="0"/>
              <a:t>Signs You are</a:t>
            </a:r>
            <a:br>
              <a:rPr lang="en-US" b="1" dirty="0" smtClean="0"/>
            </a:br>
            <a:r>
              <a:rPr lang="en-US" b="1" dirty="0" smtClean="0"/>
              <a:t>Near the Fine Line</a:t>
            </a:r>
            <a:endParaRPr lang="en-US" b="1" dirty="0"/>
          </a:p>
        </p:txBody>
      </p:sp>
      <p:sp>
        <p:nvSpPr>
          <p:cNvPr id="5" name="Content Placeholder 4"/>
          <p:cNvSpPr>
            <a:spLocks noGrp="1"/>
          </p:cNvSpPr>
          <p:nvPr>
            <p:ph idx="1"/>
          </p:nvPr>
        </p:nvSpPr>
        <p:spPr>
          <a:xfrm>
            <a:off x="990600" y="2514600"/>
            <a:ext cx="6777317" cy="3508977"/>
          </a:xfrm>
        </p:spPr>
        <p:txBody>
          <a:bodyPr>
            <a:normAutofit/>
          </a:bodyPr>
          <a:lstStyle/>
          <a:p>
            <a:endParaRPr lang="en-US" sz="2800" dirty="0">
              <a:solidFill>
                <a:schemeClr val="tx1">
                  <a:lumMod val="95000"/>
                  <a:lumOff val="5000"/>
                </a:schemeClr>
              </a:solidFill>
            </a:endParaRPr>
          </a:p>
          <a:p>
            <a:pPr marL="68580" indent="0">
              <a:buNone/>
            </a:pPr>
            <a:r>
              <a:rPr lang="en-US" b="1" dirty="0" smtClean="0">
                <a:solidFill>
                  <a:schemeClr val="tx1"/>
                </a:solidFill>
                <a:latin typeface="Georgia" panose="02040502050405020303" pitchFamily="18" charset="0"/>
              </a:rPr>
              <a:t>Understanding there is a fine line between helping and hurting, here are some</a:t>
            </a:r>
            <a:r>
              <a:rPr lang="en-US" b="1" dirty="0" smtClean="0">
                <a:solidFill>
                  <a:schemeClr val="tx1">
                    <a:lumMod val="95000"/>
                    <a:lumOff val="5000"/>
                  </a:schemeClr>
                </a:solidFill>
                <a:latin typeface="Georgia" panose="02040502050405020303" pitchFamily="18" charset="0"/>
              </a:rPr>
              <a:t> </a:t>
            </a:r>
            <a:r>
              <a:rPr lang="en-US" b="1" dirty="0" smtClean="0">
                <a:solidFill>
                  <a:schemeClr val="accent1"/>
                </a:solidFill>
                <a:latin typeface="Georgia" panose="02040502050405020303" pitchFamily="18" charset="0"/>
              </a:rPr>
              <a:t>warning signs </a:t>
            </a:r>
            <a:r>
              <a:rPr lang="en-US" b="1" dirty="0" smtClean="0">
                <a:solidFill>
                  <a:schemeClr val="tx1"/>
                </a:solidFill>
                <a:latin typeface="Georgia" panose="02040502050405020303" pitchFamily="18" charset="0"/>
              </a:rPr>
              <a:t>that you may be near that </a:t>
            </a:r>
            <a:r>
              <a:rPr lang="en-US" b="1" dirty="0" smtClean="0">
                <a:solidFill>
                  <a:schemeClr val="accent1"/>
                </a:solidFill>
                <a:latin typeface="Georgia" panose="02040502050405020303" pitchFamily="18" charset="0"/>
              </a:rPr>
              <a:t>Fine Line</a:t>
            </a:r>
            <a:r>
              <a:rPr lang="en-US" b="1" dirty="0" smtClean="0">
                <a:solidFill>
                  <a:schemeClr val="tx1">
                    <a:lumMod val="95000"/>
                    <a:lumOff val="5000"/>
                  </a:schemeClr>
                </a:solidFill>
                <a:latin typeface="Georgia" panose="02040502050405020303" pitchFamily="18" charset="0"/>
              </a:rPr>
              <a:t>.</a:t>
            </a:r>
            <a:endParaRPr lang="en-US" b="1" dirty="0">
              <a:solidFill>
                <a:schemeClr val="tx1">
                  <a:lumMod val="95000"/>
                  <a:lumOff val="5000"/>
                </a:schemeClr>
              </a:solidFill>
              <a:latin typeface="Georgia" panose="02040502050405020303" pitchFamily="18" charset="0"/>
            </a:endParaRPr>
          </a:p>
        </p:txBody>
      </p:sp>
    </p:spTree>
    <p:extLst>
      <p:ext uri="{BB962C8B-B14F-4D97-AF65-F5344CB8AC3E}">
        <p14:creationId xmlns:p14="http://schemas.microsoft.com/office/powerpoint/2010/main" val="1131799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43490" y="914400"/>
            <a:ext cx="7024744" cy="1676400"/>
          </a:xfrm>
        </p:spPr>
        <p:txBody>
          <a:bodyPr>
            <a:normAutofit/>
          </a:bodyPr>
          <a:lstStyle/>
          <a:p>
            <a:r>
              <a:rPr lang="en-US" b="1" dirty="0" smtClean="0"/>
              <a:t>Signs:</a:t>
            </a:r>
            <a:br>
              <a:rPr lang="en-US" b="1" dirty="0" smtClean="0"/>
            </a:br>
            <a:r>
              <a:rPr lang="en-US" b="1" dirty="0" smtClean="0"/>
              <a:t>Listen to and Observe </a:t>
            </a:r>
            <a:r>
              <a:rPr lang="en-US" b="1" i="1" dirty="0" smtClean="0"/>
              <a:t>Self</a:t>
            </a:r>
            <a:endParaRPr lang="en-US" b="1" i="1" dirty="0"/>
          </a:p>
        </p:txBody>
      </p:sp>
      <p:sp>
        <p:nvSpPr>
          <p:cNvPr id="11" name="Content Placeholder 10"/>
          <p:cNvSpPr>
            <a:spLocks noGrp="1"/>
          </p:cNvSpPr>
          <p:nvPr>
            <p:ph idx="1"/>
          </p:nvPr>
        </p:nvSpPr>
        <p:spPr>
          <a:xfrm>
            <a:off x="1066800" y="2819400"/>
            <a:ext cx="6777317" cy="3048000"/>
          </a:xfrm>
        </p:spPr>
        <p:txBody>
          <a:bodyPr>
            <a:noAutofit/>
          </a:bodyPr>
          <a:lstStyle/>
          <a:p>
            <a:pPr>
              <a:buFont typeface="Arial" panose="020B0604020202020204" pitchFamily="34" charset="0"/>
              <a:buChar char="•"/>
            </a:pPr>
            <a:r>
              <a:rPr lang="en-US" b="1" dirty="0" smtClean="0">
                <a:solidFill>
                  <a:schemeClr val="tx1"/>
                </a:solidFill>
                <a:latin typeface="Georgia" panose="02040502050405020303" pitchFamily="18" charset="0"/>
              </a:rPr>
              <a:t>What are your </a:t>
            </a:r>
            <a:r>
              <a:rPr lang="en-US" b="1" dirty="0" smtClean="0">
                <a:solidFill>
                  <a:schemeClr val="accent1"/>
                </a:solidFill>
                <a:latin typeface="Georgia" panose="02040502050405020303" pitchFamily="18" charset="0"/>
              </a:rPr>
              <a:t>feelings</a:t>
            </a:r>
            <a:r>
              <a:rPr lang="en-US" b="1" dirty="0" smtClean="0">
                <a:solidFill>
                  <a:schemeClr val="tx1"/>
                </a:solidFill>
                <a:latin typeface="Georgia" panose="02040502050405020303" pitchFamily="18" charset="0"/>
              </a:rPr>
              <a:t> as you are offering help?</a:t>
            </a:r>
          </a:p>
          <a:p>
            <a:pPr lvl="1">
              <a:buFont typeface="Arial" panose="020B0604020202020204" pitchFamily="34" charset="0"/>
              <a:buChar char="•"/>
            </a:pPr>
            <a:r>
              <a:rPr lang="en-US" sz="2200" b="1" dirty="0" smtClean="0">
                <a:solidFill>
                  <a:schemeClr val="tx1"/>
                </a:solidFill>
                <a:latin typeface="Georgia" panose="02040502050405020303" pitchFamily="18" charset="0"/>
              </a:rPr>
              <a:t>Irritation</a:t>
            </a:r>
          </a:p>
          <a:p>
            <a:pPr lvl="1">
              <a:buFont typeface="Arial" panose="020B0604020202020204" pitchFamily="34" charset="0"/>
              <a:buChar char="•"/>
            </a:pPr>
            <a:r>
              <a:rPr lang="en-US" sz="2400" b="1" dirty="0" smtClean="0">
                <a:solidFill>
                  <a:schemeClr val="tx1"/>
                </a:solidFill>
                <a:latin typeface="Georgia" panose="02040502050405020303" pitchFamily="18" charset="0"/>
              </a:rPr>
              <a:t>Frustration</a:t>
            </a:r>
          </a:p>
          <a:p>
            <a:pPr lvl="1">
              <a:buFont typeface="Arial" panose="020B0604020202020204" pitchFamily="34" charset="0"/>
              <a:buChar char="•"/>
            </a:pPr>
            <a:r>
              <a:rPr lang="en-US" sz="2400" b="1" dirty="0" smtClean="0">
                <a:solidFill>
                  <a:schemeClr val="tx1"/>
                </a:solidFill>
                <a:latin typeface="Georgia" panose="02040502050405020303" pitchFamily="18" charset="0"/>
              </a:rPr>
              <a:t>Exhaustion</a:t>
            </a:r>
          </a:p>
          <a:p>
            <a:pPr lvl="1">
              <a:buFont typeface="Arial" panose="020B0604020202020204" pitchFamily="34" charset="0"/>
              <a:buChar char="•"/>
            </a:pPr>
            <a:r>
              <a:rPr lang="en-US" sz="2400" b="1" dirty="0" smtClean="0">
                <a:solidFill>
                  <a:schemeClr val="tx1"/>
                </a:solidFill>
                <a:latin typeface="Georgia" panose="02040502050405020303" pitchFamily="18" charset="0"/>
              </a:rPr>
              <a:t>Hopelessness</a:t>
            </a:r>
            <a:endParaRPr lang="en-US" sz="2400"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383272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ancy\AppData\Local\Microsoft\Windows\INetCache\IE\F8RC30V1\discouragement-p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69342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827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639336"/>
          </a:xfrm>
        </p:spPr>
        <p:txBody>
          <a:bodyPr>
            <a:normAutofit/>
          </a:bodyPr>
          <a:lstStyle/>
          <a:p>
            <a:r>
              <a:rPr lang="en-US" b="1" dirty="0" smtClean="0"/>
              <a:t>Signs:</a:t>
            </a:r>
            <a:r>
              <a:rPr lang="en-US" b="1" dirty="0"/>
              <a:t/>
            </a:r>
            <a:br>
              <a:rPr lang="en-US" b="1" dirty="0"/>
            </a:br>
            <a:r>
              <a:rPr lang="en-US" b="1" dirty="0" smtClean="0"/>
              <a:t>Listen </a:t>
            </a:r>
            <a:r>
              <a:rPr lang="en-US" b="1" dirty="0"/>
              <a:t>to and </a:t>
            </a:r>
            <a:r>
              <a:rPr lang="en-US" b="1" dirty="0" smtClean="0"/>
              <a:t>Observe </a:t>
            </a:r>
            <a:r>
              <a:rPr lang="en-US" b="1" i="1" dirty="0"/>
              <a:t>Self</a:t>
            </a:r>
          </a:p>
        </p:txBody>
      </p:sp>
      <p:sp>
        <p:nvSpPr>
          <p:cNvPr id="3" name="Content Placeholder 2"/>
          <p:cNvSpPr>
            <a:spLocks noGrp="1"/>
          </p:cNvSpPr>
          <p:nvPr>
            <p:ph idx="1"/>
          </p:nvPr>
        </p:nvSpPr>
        <p:spPr>
          <a:xfrm>
            <a:off x="1043492" y="2819400"/>
            <a:ext cx="6777317" cy="3352800"/>
          </a:xfrm>
        </p:spPr>
        <p:txBody>
          <a:bodyPr>
            <a:normAutofit/>
          </a:bodyPr>
          <a:lstStyle/>
          <a:p>
            <a:pPr>
              <a:buFont typeface="Arial" panose="020B0604020202020204" pitchFamily="34" charset="0"/>
              <a:buChar char="•"/>
            </a:pPr>
            <a:r>
              <a:rPr lang="en-US" b="1" dirty="0" smtClean="0">
                <a:solidFill>
                  <a:schemeClr val="tx1"/>
                </a:solidFill>
                <a:latin typeface="Georgia" panose="02040502050405020303" pitchFamily="18" charset="0"/>
              </a:rPr>
              <a:t>What are your </a:t>
            </a:r>
            <a:r>
              <a:rPr lang="en-US" b="1" dirty="0" smtClean="0">
                <a:solidFill>
                  <a:schemeClr val="accent1"/>
                </a:solidFill>
                <a:latin typeface="Georgia" panose="02040502050405020303" pitchFamily="18" charset="0"/>
              </a:rPr>
              <a:t>thoughts</a:t>
            </a:r>
            <a:r>
              <a:rPr lang="en-US" b="1" dirty="0" smtClean="0">
                <a:solidFill>
                  <a:schemeClr val="accent3"/>
                </a:solidFill>
                <a:latin typeface="Georgia" panose="02040502050405020303" pitchFamily="18" charset="0"/>
              </a:rPr>
              <a:t> </a:t>
            </a:r>
            <a:r>
              <a:rPr lang="en-US" b="1" dirty="0" smtClean="0">
                <a:solidFill>
                  <a:schemeClr val="tx1"/>
                </a:solidFill>
                <a:latin typeface="Georgia" panose="02040502050405020303" pitchFamily="18" charset="0"/>
              </a:rPr>
              <a:t>as you are offering help?</a:t>
            </a:r>
          </a:p>
          <a:p>
            <a:pPr>
              <a:buFont typeface="Arial" panose="020B0604020202020204" pitchFamily="34" charset="0"/>
              <a:buChar char="•"/>
            </a:pPr>
            <a:endParaRPr lang="en-US" b="1" dirty="0" smtClean="0">
              <a:solidFill>
                <a:schemeClr val="tx1">
                  <a:lumMod val="95000"/>
                  <a:lumOff val="5000"/>
                </a:schemeClr>
              </a:solidFill>
              <a:latin typeface="Georgia" panose="02040502050405020303" pitchFamily="18" charset="0"/>
            </a:endParaRPr>
          </a:p>
          <a:p>
            <a:pPr lvl="1">
              <a:buFont typeface="Arial" panose="020B0604020202020204" pitchFamily="34" charset="0"/>
              <a:buChar char="•"/>
            </a:pPr>
            <a:r>
              <a:rPr lang="en-US" sz="2400" b="1" dirty="0" smtClean="0">
                <a:solidFill>
                  <a:schemeClr val="accent1"/>
                </a:solidFill>
                <a:latin typeface="Georgia" panose="02040502050405020303" pitchFamily="18" charset="0"/>
              </a:rPr>
              <a:t>Preoccupied </a:t>
            </a:r>
            <a:r>
              <a:rPr lang="en-US" sz="2400" b="1" dirty="0" smtClean="0">
                <a:solidFill>
                  <a:schemeClr val="tx1"/>
                </a:solidFill>
                <a:latin typeface="Georgia" panose="02040502050405020303" pitchFamily="18" charset="0"/>
              </a:rPr>
              <a:t>with the other person</a:t>
            </a:r>
          </a:p>
          <a:p>
            <a:pPr lvl="1">
              <a:buFont typeface="Arial" panose="020B0604020202020204" pitchFamily="34" charset="0"/>
              <a:buChar char="•"/>
            </a:pPr>
            <a:endParaRPr lang="en-US" sz="2400" b="1" dirty="0" smtClean="0">
              <a:solidFill>
                <a:schemeClr val="tx1">
                  <a:lumMod val="95000"/>
                  <a:lumOff val="5000"/>
                </a:schemeClr>
              </a:solidFill>
              <a:latin typeface="Georgia" panose="02040502050405020303" pitchFamily="18" charset="0"/>
            </a:endParaRPr>
          </a:p>
          <a:p>
            <a:pPr lvl="1">
              <a:buFont typeface="Arial" panose="020B0604020202020204" pitchFamily="34" charset="0"/>
              <a:buChar char="•"/>
            </a:pPr>
            <a:r>
              <a:rPr lang="en-US" sz="2400" b="1" dirty="0" smtClean="0">
                <a:solidFill>
                  <a:schemeClr val="accent1"/>
                </a:solidFill>
                <a:latin typeface="Georgia" panose="02040502050405020303" pitchFamily="18" charset="0"/>
              </a:rPr>
              <a:t>Negative judgments </a:t>
            </a:r>
            <a:r>
              <a:rPr lang="en-US" sz="2400" b="1" dirty="0" smtClean="0">
                <a:solidFill>
                  <a:schemeClr val="tx1"/>
                </a:solidFill>
                <a:latin typeface="Georgia" panose="02040502050405020303" pitchFamily="18" charset="0"/>
              </a:rPr>
              <a:t>of them, of you</a:t>
            </a:r>
          </a:p>
        </p:txBody>
      </p:sp>
    </p:spTree>
    <p:extLst>
      <p:ext uri="{BB962C8B-B14F-4D97-AF65-F5344CB8AC3E}">
        <p14:creationId xmlns:p14="http://schemas.microsoft.com/office/powerpoint/2010/main" val="276043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ancy\AppData\Local\Microsoft\Windows\INetCache\IE\5CUS8XV8\worried_seni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7818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9181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715536"/>
          </a:xfrm>
        </p:spPr>
        <p:txBody>
          <a:bodyPr>
            <a:normAutofit/>
          </a:bodyPr>
          <a:lstStyle/>
          <a:p>
            <a:r>
              <a:rPr lang="en-US" b="1" dirty="0" smtClean="0"/>
              <a:t>Signs:</a:t>
            </a:r>
            <a:r>
              <a:rPr lang="en-US" b="1" dirty="0"/>
              <a:t/>
            </a:r>
            <a:br>
              <a:rPr lang="en-US" b="1" dirty="0"/>
            </a:br>
            <a:r>
              <a:rPr lang="en-US" b="1" dirty="0" smtClean="0"/>
              <a:t>Listen to </a:t>
            </a:r>
            <a:r>
              <a:rPr lang="en-US" b="1" dirty="0"/>
              <a:t>and </a:t>
            </a:r>
            <a:r>
              <a:rPr lang="en-US" b="1" dirty="0" smtClean="0"/>
              <a:t>Observe </a:t>
            </a:r>
            <a:r>
              <a:rPr lang="en-US" b="1" i="1" dirty="0" smtClean="0"/>
              <a:t>Self</a:t>
            </a:r>
            <a:endParaRPr lang="en-US" b="1" i="1" dirty="0"/>
          </a:p>
        </p:txBody>
      </p:sp>
      <p:sp>
        <p:nvSpPr>
          <p:cNvPr id="3" name="Content Placeholder 2"/>
          <p:cNvSpPr>
            <a:spLocks noGrp="1"/>
          </p:cNvSpPr>
          <p:nvPr>
            <p:ph idx="1"/>
          </p:nvPr>
        </p:nvSpPr>
        <p:spPr>
          <a:xfrm>
            <a:off x="1043492" y="2743200"/>
            <a:ext cx="6777317" cy="3276600"/>
          </a:xfrm>
        </p:spPr>
        <p:txBody>
          <a:bodyPr>
            <a:normAutofit/>
          </a:bodyPr>
          <a:lstStyle/>
          <a:p>
            <a:pPr>
              <a:buFont typeface="Arial" panose="020B0604020202020204" pitchFamily="34" charset="0"/>
              <a:buChar char="•"/>
            </a:pPr>
            <a:r>
              <a:rPr lang="en-US" b="1" dirty="0" smtClean="0">
                <a:solidFill>
                  <a:schemeClr val="tx1"/>
                </a:solidFill>
                <a:latin typeface="Georgia" panose="02040502050405020303" pitchFamily="18" charset="0"/>
              </a:rPr>
              <a:t>What are your </a:t>
            </a:r>
            <a:r>
              <a:rPr lang="en-US" b="1" dirty="0" smtClean="0">
                <a:solidFill>
                  <a:schemeClr val="accent1"/>
                </a:solidFill>
                <a:latin typeface="Georgia" panose="02040502050405020303" pitchFamily="18" charset="0"/>
              </a:rPr>
              <a:t>behaviors</a:t>
            </a:r>
            <a:r>
              <a:rPr lang="en-US" b="1" dirty="0" smtClean="0">
                <a:solidFill>
                  <a:schemeClr val="accent3"/>
                </a:solidFill>
                <a:latin typeface="Georgia" panose="02040502050405020303" pitchFamily="18" charset="0"/>
              </a:rPr>
              <a:t> </a:t>
            </a:r>
            <a:r>
              <a:rPr lang="en-US" b="1" dirty="0" smtClean="0">
                <a:solidFill>
                  <a:schemeClr val="tx1"/>
                </a:solidFill>
                <a:latin typeface="Georgia" panose="02040502050405020303" pitchFamily="18" charset="0"/>
              </a:rPr>
              <a:t>as you are offering help?</a:t>
            </a:r>
          </a:p>
          <a:p>
            <a:pPr>
              <a:buFont typeface="Arial" panose="020B0604020202020204" pitchFamily="34" charset="0"/>
              <a:buChar char="•"/>
            </a:pPr>
            <a:endParaRPr lang="en-US" sz="1800" b="1" dirty="0" smtClean="0">
              <a:solidFill>
                <a:schemeClr val="tx1">
                  <a:lumMod val="95000"/>
                  <a:lumOff val="5000"/>
                </a:schemeClr>
              </a:solidFill>
              <a:latin typeface="Georgia" panose="02040502050405020303" pitchFamily="18" charset="0"/>
            </a:endParaRPr>
          </a:p>
          <a:p>
            <a:pPr lvl="1">
              <a:buFont typeface="Arial" panose="020B0604020202020204" pitchFamily="34" charset="0"/>
              <a:buChar char="•"/>
            </a:pPr>
            <a:r>
              <a:rPr lang="en-US" sz="2400" b="1" dirty="0" smtClean="0">
                <a:solidFill>
                  <a:schemeClr val="accent1"/>
                </a:solidFill>
                <a:latin typeface="Georgia" panose="02040502050405020303" pitchFamily="18" charset="0"/>
              </a:rPr>
              <a:t>Compulsion</a:t>
            </a:r>
            <a:r>
              <a:rPr lang="en-US" sz="2400" b="1" dirty="0" smtClean="0">
                <a:solidFill>
                  <a:schemeClr val="tx1">
                    <a:lumMod val="95000"/>
                    <a:lumOff val="5000"/>
                  </a:schemeClr>
                </a:solidFill>
                <a:latin typeface="Georgia" panose="02040502050405020303" pitchFamily="18" charset="0"/>
              </a:rPr>
              <a:t> </a:t>
            </a:r>
            <a:r>
              <a:rPr lang="en-US" sz="2400" b="1" dirty="0" smtClean="0">
                <a:solidFill>
                  <a:schemeClr val="tx1"/>
                </a:solidFill>
                <a:latin typeface="Georgia" panose="02040502050405020303" pitchFamily="18" charset="0"/>
              </a:rPr>
              <a:t>to keep doing things which may help or change them</a:t>
            </a:r>
          </a:p>
          <a:p>
            <a:pPr lvl="1">
              <a:buFont typeface="Arial" panose="020B0604020202020204" pitchFamily="34" charset="0"/>
              <a:buChar char="•"/>
            </a:pPr>
            <a:endParaRPr lang="en-US" sz="2400" b="1" dirty="0" smtClean="0">
              <a:solidFill>
                <a:schemeClr val="tx1"/>
              </a:solidFill>
              <a:latin typeface="Georgia" panose="02040502050405020303" pitchFamily="18" charset="0"/>
            </a:endParaRPr>
          </a:p>
          <a:p>
            <a:pPr lvl="1">
              <a:buFont typeface="Arial" panose="020B0604020202020204" pitchFamily="34" charset="0"/>
              <a:buChar char="•"/>
            </a:pPr>
            <a:r>
              <a:rPr lang="en-US" sz="2400" b="1" dirty="0" smtClean="0">
                <a:solidFill>
                  <a:schemeClr val="tx1"/>
                </a:solidFill>
                <a:latin typeface="Georgia" panose="02040502050405020303" pitchFamily="18" charset="0"/>
              </a:rPr>
              <a:t>Taking action you said you would not take, e.g. trying again, offering again</a:t>
            </a:r>
          </a:p>
          <a:p>
            <a:pPr lvl="1">
              <a:buFont typeface="Arial" panose="020B0604020202020204" pitchFamily="34" charset="0"/>
              <a:buChar char="•"/>
            </a:pPr>
            <a:endParaRPr lang="en-US" sz="2600" dirty="0">
              <a:solidFill>
                <a:schemeClr val="tx2">
                  <a:lumMod val="50000"/>
                </a:schemeClr>
              </a:solidFill>
            </a:endParaRPr>
          </a:p>
        </p:txBody>
      </p:sp>
    </p:spTree>
    <p:extLst>
      <p:ext uri="{BB962C8B-B14F-4D97-AF65-F5344CB8AC3E}">
        <p14:creationId xmlns:p14="http://schemas.microsoft.com/office/powerpoint/2010/main" val="311572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066800"/>
            <a:ext cx="7024744" cy="1639336"/>
          </a:xfrm>
        </p:spPr>
        <p:txBody>
          <a:bodyPr>
            <a:normAutofit/>
          </a:bodyPr>
          <a:lstStyle/>
          <a:p>
            <a:r>
              <a:rPr lang="en-US" b="1" dirty="0" smtClean="0"/>
              <a:t>Signs:</a:t>
            </a:r>
            <a:r>
              <a:rPr lang="en-US" b="1" dirty="0"/>
              <a:t/>
            </a:r>
            <a:br>
              <a:rPr lang="en-US" b="1" dirty="0"/>
            </a:br>
            <a:r>
              <a:rPr lang="en-US" b="1" dirty="0" smtClean="0"/>
              <a:t>Listen </a:t>
            </a:r>
            <a:r>
              <a:rPr lang="en-US" b="1" dirty="0"/>
              <a:t>to and </a:t>
            </a:r>
            <a:r>
              <a:rPr lang="en-US" b="1" dirty="0" smtClean="0"/>
              <a:t>Observe </a:t>
            </a:r>
            <a:r>
              <a:rPr lang="en-US" b="1" i="1" dirty="0"/>
              <a:t>Self</a:t>
            </a:r>
          </a:p>
        </p:txBody>
      </p:sp>
      <p:sp>
        <p:nvSpPr>
          <p:cNvPr id="5" name="Content Placeholder 4"/>
          <p:cNvSpPr>
            <a:spLocks noGrp="1"/>
          </p:cNvSpPr>
          <p:nvPr>
            <p:ph idx="1"/>
          </p:nvPr>
        </p:nvSpPr>
        <p:spPr>
          <a:xfrm>
            <a:off x="1043492" y="2819400"/>
            <a:ext cx="6777317" cy="3013229"/>
          </a:xfrm>
        </p:spPr>
        <p:txBody>
          <a:bodyPr>
            <a:noAutofit/>
          </a:bodyPr>
          <a:lstStyle/>
          <a:p>
            <a:pPr>
              <a:buFont typeface="Arial" panose="020B0604020202020204" pitchFamily="34" charset="0"/>
              <a:buChar char="•"/>
            </a:pPr>
            <a:r>
              <a:rPr lang="en-US" b="1" dirty="0">
                <a:latin typeface="Georgia" panose="02040502050405020303" pitchFamily="18" charset="0"/>
              </a:rPr>
              <a:t>Taking action on what they said </a:t>
            </a:r>
            <a:r>
              <a:rPr lang="en-US" b="1" i="1" dirty="0">
                <a:latin typeface="Georgia" panose="02040502050405020303" pitchFamily="18" charset="0"/>
              </a:rPr>
              <a:t>they</a:t>
            </a:r>
            <a:r>
              <a:rPr lang="en-US" b="1" dirty="0">
                <a:latin typeface="Georgia" panose="02040502050405020303" pitchFamily="18" charset="0"/>
              </a:rPr>
              <a:t> will </a:t>
            </a:r>
            <a:r>
              <a:rPr lang="en-US" b="1" dirty="0" smtClean="0">
                <a:latin typeface="Georgia" panose="02040502050405020303" pitchFamily="18" charset="0"/>
              </a:rPr>
              <a:t>do</a:t>
            </a:r>
          </a:p>
          <a:p>
            <a:pPr>
              <a:buFont typeface="Arial" panose="020B0604020202020204" pitchFamily="34" charset="0"/>
              <a:buChar char="•"/>
            </a:pPr>
            <a:endParaRPr lang="en-US" sz="1800" b="1" dirty="0">
              <a:latin typeface="Georgia" panose="02040502050405020303" pitchFamily="18" charset="0"/>
            </a:endParaRPr>
          </a:p>
          <a:p>
            <a:pPr>
              <a:buFont typeface="Arial" panose="020B0604020202020204" pitchFamily="34" charset="0"/>
              <a:buChar char="•"/>
            </a:pPr>
            <a:r>
              <a:rPr lang="en-US" b="1" dirty="0">
                <a:latin typeface="Georgia" panose="02040502050405020303" pitchFamily="18" charset="0"/>
              </a:rPr>
              <a:t>Taking action because you cannot stand to </a:t>
            </a:r>
            <a:r>
              <a:rPr lang="en-US" b="1" dirty="0" smtClean="0">
                <a:latin typeface="Georgia" panose="02040502050405020303" pitchFamily="18" charset="0"/>
              </a:rPr>
              <a:t>wait</a:t>
            </a:r>
          </a:p>
          <a:p>
            <a:pPr>
              <a:buFont typeface="Arial" panose="020B0604020202020204" pitchFamily="34" charset="0"/>
              <a:buChar char="•"/>
            </a:pPr>
            <a:endParaRPr lang="en-US" sz="1800" b="1" dirty="0">
              <a:latin typeface="Georgia" panose="02040502050405020303" pitchFamily="18" charset="0"/>
            </a:endParaRPr>
          </a:p>
          <a:p>
            <a:pPr>
              <a:buFont typeface="Arial" panose="020B0604020202020204" pitchFamily="34" charset="0"/>
              <a:buChar char="•"/>
            </a:pPr>
            <a:r>
              <a:rPr lang="en-US" b="1" dirty="0">
                <a:latin typeface="Georgia" panose="02040502050405020303" pitchFamily="18" charset="0"/>
              </a:rPr>
              <a:t>Taking action because you cannot let it go</a:t>
            </a:r>
          </a:p>
          <a:p>
            <a:pPr lvl="1"/>
            <a:endParaRPr lang="en-US" sz="2400" dirty="0"/>
          </a:p>
        </p:txBody>
      </p:sp>
    </p:spTree>
    <p:extLst>
      <p:ext uri="{BB962C8B-B14F-4D97-AF65-F5344CB8AC3E}">
        <p14:creationId xmlns:p14="http://schemas.microsoft.com/office/powerpoint/2010/main" val="392920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ancy\AppData\Local\Microsoft\Windows\INetCache\IE\5CUS8XV8\indecision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76962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9747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7024744" cy="2057400"/>
          </a:xfrm>
        </p:spPr>
        <p:txBody>
          <a:bodyPr>
            <a:normAutofit/>
          </a:bodyPr>
          <a:lstStyle/>
          <a:p>
            <a:r>
              <a:rPr lang="en-US" b="1" dirty="0" smtClean="0"/>
              <a:t>Signs:</a:t>
            </a:r>
            <a:r>
              <a:rPr lang="en-US" b="1" dirty="0"/>
              <a:t/>
            </a:r>
            <a:br>
              <a:rPr lang="en-US" b="1" dirty="0"/>
            </a:br>
            <a:r>
              <a:rPr lang="en-US" b="1" dirty="0" smtClean="0"/>
              <a:t>Listen </a:t>
            </a:r>
            <a:r>
              <a:rPr lang="en-US" b="1" dirty="0"/>
              <a:t>to and </a:t>
            </a:r>
            <a:r>
              <a:rPr lang="en-US" b="1" dirty="0" smtClean="0"/>
              <a:t>Observe </a:t>
            </a:r>
            <a:br>
              <a:rPr lang="en-US" b="1" dirty="0" smtClean="0"/>
            </a:br>
            <a:r>
              <a:rPr lang="en-US" b="1" i="1" dirty="0" smtClean="0"/>
              <a:t>the Other Person</a:t>
            </a:r>
            <a:endParaRPr lang="en-US" b="1" i="1" dirty="0"/>
          </a:p>
        </p:txBody>
      </p:sp>
      <p:sp>
        <p:nvSpPr>
          <p:cNvPr id="3" name="Content Placeholder 2"/>
          <p:cNvSpPr>
            <a:spLocks noGrp="1"/>
          </p:cNvSpPr>
          <p:nvPr>
            <p:ph idx="1"/>
          </p:nvPr>
        </p:nvSpPr>
        <p:spPr>
          <a:xfrm>
            <a:off x="1043492" y="2895600"/>
            <a:ext cx="6777317" cy="2937029"/>
          </a:xfrm>
        </p:spPr>
        <p:txBody>
          <a:bodyPr>
            <a:noAutofit/>
          </a:bodyPr>
          <a:lstStyle/>
          <a:p>
            <a:pPr>
              <a:buFont typeface="Arial" panose="020B0604020202020204" pitchFamily="34" charset="0"/>
              <a:buChar char="•"/>
            </a:pPr>
            <a:r>
              <a:rPr lang="en-US" b="1" dirty="0" smtClean="0">
                <a:solidFill>
                  <a:schemeClr val="tx1"/>
                </a:solidFill>
                <a:latin typeface="Georgia" panose="02040502050405020303" pitchFamily="18" charset="0"/>
              </a:rPr>
              <a:t>What</a:t>
            </a:r>
            <a:r>
              <a:rPr lang="en-US" b="1" dirty="0" smtClean="0">
                <a:solidFill>
                  <a:schemeClr val="tx1">
                    <a:lumMod val="95000"/>
                    <a:lumOff val="5000"/>
                  </a:schemeClr>
                </a:solidFill>
                <a:latin typeface="Georgia" panose="02040502050405020303" pitchFamily="18" charset="0"/>
              </a:rPr>
              <a:t> </a:t>
            </a:r>
            <a:r>
              <a:rPr lang="en-US" b="1" dirty="0" smtClean="0">
                <a:solidFill>
                  <a:schemeClr val="accent1"/>
                </a:solidFill>
                <a:latin typeface="Georgia" panose="02040502050405020303" pitchFamily="18" charset="0"/>
              </a:rPr>
              <a:t>feelings</a:t>
            </a:r>
            <a:r>
              <a:rPr lang="en-US" b="1" dirty="0" smtClean="0">
                <a:solidFill>
                  <a:schemeClr val="accent3"/>
                </a:solidFill>
                <a:latin typeface="Georgia" panose="02040502050405020303" pitchFamily="18" charset="0"/>
              </a:rPr>
              <a:t> </a:t>
            </a:r>
            <a:r>
              <a:rPr lang="en-US" b="1" dirty="0" smtClean="0">
                <a:solidFill>
                  <a:schemeClr val="tx1"/>
                </a:solidFill>
                <a:latin typeface="Georgia" panose="02040502050405020303" pitchFamily="18" charset="0"/>
              </a:rPr>
              <a:t>are they conveying to you?</a:t>
            </a:r>
          </a:p>
          <a:p>
            <a:pPr lvl="1">
              <a:buFont typeface="Arial" panose="020B0604020202020204" pitchFamily="34" charset="0"/>
              <a:buChar char="•"/>
            </a:pPr>
            <a:r>
              <a:rPr lang="en-US" sz="2400" b="1" dirty="0" smtClean="0">
                <a:solidFill>
                  <a:schemeClr val="tx1"/>
                </a:solidFill>
                <a:latin typeface="Georgia" panose="02040502050405020303" pitchFamily="18" charset="0"/>
              </a:rPr>
              <a:t>They don’t care about what you are concerned about.</a:t>
            </a:r>
          </a:p>
          <a:p>
            <a:pPr lvl="1">
              <a:buFont typeface="Arial" panose="020B0604020202020204" pitchFamily="34" charset="0"/>
              <a:buChar char="•"/>
            </a:pPr>
            <a:r>
              <a:rPr lang="en-US" sz="2400" b="1" dirty="0" smtClean="0">
                <a:solidFill>
                  <a:schemeClr val="tx1"/>
                </a:solidFill>
                <a:latin typeface="Georgia" panose="02040502050405020303" pitchFamily="18" charset="0"/>
              </a:rPr>
              <a:t>They don’t think it is important.</a:t>
            </a:r>
          </a:p>
          <a:p>
            <a:pPr lvl="1">
              <a:buFont typeface="Arial" panose="020B0604020202020204" pitchFamily="34" charset="0"/>
              <a:buChar char="•"/>
            </a:pPr>
            <a:r>
              <a:rPr lang="en-US" sz="2400" b="1" dirty="0" smtClean="0">
                <a:solidFill>
                  <a:schemeClr val="tx1"/>
                </a:solidFill>
                <a:latin typeface="Georgia" panose="02040502050405020303" pitchFamily="18" charset="0"/>
              </a:rPr>
              <a:t>They are fearful or insecure about what they are trying to do.</a:t>
            </a:r>
          </a:p>
        </p:txBody>
      </p:sp>
    </p:spTree>
    <p:extLst>
      <p:ext uri="{BB962C8B-B14F-4D97-AF65-F5344CB8AC3E}">
        <p14:creationId xmlns:p14="http://schemas.microsoft.com/office/powerpoint/2010/main" val="378538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057400"/>
            <a:ext cx="7024744" cy="685800"/>
          </a:xfrm>
        </p:spPr>
        <p:txBody>
          <a:bodyPr>
            <a:noAutofit/>
          </a:bodyPr>
          <a:lstStyle/>
          <a:p>
            <a:r>
              <a:rPr lang="en-US" sz="2400" b="1" dirty="0" smtClean="0">
                <a:solidFill>
                  <a:schemeClr val="tx1">
                    <a:lumMod val="95000"/>
                    <a:lumOff val="5000"/>
                  </a:schemeClr>
                </a:solidFill>
                <a:latin typeface="Georgia" panose="02040502050405020303" pitchFamily="18" charset="0"/>
              </a:rPr>
              <a:t/>
            </a:r>
            <a:br>
              <a:rPr lang="en-US" sz="2400" b="1" dirty="0" smtClean="0">
                <a:solidFill>
                  <a:schemeClr val="tx1">
                    <a:lumMod val="95000"/>
                    <a:lumOff val="5000"/>
                  </a:schemeClr>
                </a:solidFill>
                <a:latin typeface="Georgia" panose="02040502050405020303" pitchFamily="18" charset="0"/>
              </a:rPr>
            </a:br>
            <a:r>
              <a:rPr lang="en-US" sz="2400" b="1" dirty="0">
                <a:solidFill>
                  <a:schemeClr val="tx1">
                    <a:lumMod val="95000"/>
                    <a:lumOff val="5000"/>
                  </a:schemeClr>
                </a:solidFill>
                <a:latin typeface="Georgia" panose="02040502050405020303" pitchFamily="18" charset="0"/>
              </a:rPr>
              <a:t/>
            </a:r>
            <a:br>
              <a:rPr lang="en-US" sz="2400" b="1" dirty="0">
                <a:solidFill>
                  <a:schemeClr val="tx1">
                    <a:lumMod val="95000"/>
                    <a:lumOff val="5000"/>
                  </a:schemeClr>
                </a:solidFill>
                <a:latin typeface="Georgia" panose="02040502050405020303" pitchFamily="18" charset="0"/>
              </a:rPr>
            </a:br>
            <a:r>
              <a:rPr lang="en-US" sz="2400" b="1" dirty="0" smtClean="0">
                <a:solidFill>
                  <a:schemeClr val="tx1">
                    <a:lumMod val="95000"/>
                    <a:lumOff val="5000"/>
                  </a:schemeClr>
                </a:solidFill>
                <a:latin typeface="Georgia" panose="02040502050405020303" pitchFamily="18" charset="0"/>
              </a:rPr>
              <a:t/>
            </a:r>
            <a:br>
              <a:rPr lang="en-US" sz="2400" b="1" dirty="0" smtClean="0">
                <a:solidFill>
                  <a:schemeClr val="tx1">
                    <a:lumMod val="95000"/>
                    <a:lumOff val="5000"/>
                  </a:schemeClr>
                </a:solidFill>
                <a:latin typeface="Georgia" panose="02040502050405020303" pitchFamily="18" charset="0"/>
              </a:rPr>
            </a:br>
            <a:r>
              <a:rPr lang="en-US" sz="2400" b="1" dirty="0">
                <a:solidFill>
                  <a:schemeClr val="tx1">
                    <a:lumMod val="95000"/>
                    <a:lumOff val="5000"/>
                  </a:schemeClr>
                </a:solidFill>
                <a:latin typeface="Georgia" panose="02040502050405020303" pitchFamily="18" charset="0"/>
              </a:rPr>
              <a:t/>
            </a:r>
            <a:br>
              <a:rPr lang="en-US" sz="2400" b="1" dirty="0">
                <a:solidFill>
                  <a:schemeClr val="tx1">
                    <a:lumMod val="95000"/>
                    <a:lumOff val="5000"/>
                  </a:schemeClr>
                </a:solidFill>
                <a:latin typeface="Georgia" panose="02040502050405020303" pitchFamily="18" charset="0"/>
              </a:rPr>
            </a:br>
            <a:r>
              <a:rPr lang="en-US" sz="2400" b="1" dirty="0" smtClean="0">
                <a:solidFill>
                  <a:schemeClr val="tx1">
                    <a:lumMod val="95000"/>
                    <a:lumOff val="5000"/>
                  </a:schemeClr>
                </a:solidFill>
                <a:latin typeface="Georgia" panose="02040502050405020303" pitchFamily="18" charset="0"/>
              </a:rPr>
              <a:t/>
            </a:r>
            <a:br>
              <a:rPr lang="en-US" sz="2400" b="1" dirty="0" smtClean="0">
                <a:solidFill>
                  <a:schemeClr val="tx1">
                    <a:lumMod val="95000"/>
                    <a:lumOff val="5000"/>
                  </a:schemeClr>
                </a:solidFill>
                <a:latin typeface="Georgia" panose="02040502050405020303" pitchFamily="18" charset="0"/>
              </a:rPr>
            </a:br>
            <a:r>
              <a:rPr lang="en-US" sz="2400" b="1" dirty="0">
                <a:solidFill>
                  <a:schemeClr val="tx1">
                    <a:lumMod val="95000"/>
                    <a:lumOff val="5000"/>
                  </a:schemeClr>
                </a:solidFill>
                <a:latin typeface="Georgia" panose="02040502050405020303" pitchFamily="18" charset="0"/>
              </a:rPr>
              <a:t/>
            </a:r>
            <a:br>
              <a:rPr lang="en-US" sz="2400" b="1" dirty="0">
                <a:solidFill>
                  <a:schemeClr val="tx1">
                    <a:lumMod val="95000"/>
                    <a:lumOff val="5000"/>
                  </a:schemeClr>
                </a:solidFill>
                <a:latin typeface="Georgia" panose="02040502050405020303" pitchFamily="18" charset="0"/>
              </a:rPr>
            </a:br>
            <a:r>
              <a:rPr lang="en-US" sz="2400" b="1" dirty="0" smtClean="0">
                <a:solidFill>
                  <a:schemeClr val="tx1"/>
                </a:solidFill>
                <a:latin typeface="Georgia" panose="02040502050405020303" pitchFamily="18" charset="0"/>
              </a:rPr>
              <a:t>What other </a:t>
            </a:r>
            <a:r>
              <a:rPr lang="en-US" sz="2400" b="1" dirty="0" smtClean="0">
                <a:latin typeface="Georgia" panose="02040502050405020303" pitchFamily="18" charset="0"/>
              </a:rPr>
              <a:t>feelings</a:t>
            </a:r>
            <a:r>
              <a:rPr lang="en-US" sz="2400" b="1" dirty="0" smtClean="0">
                <a:solidFill>
                  <a:schemeClr val="accent3"/>
                </a:solidFill>
                <a:latin typeface="Georgia" panose="02040502050405020303" pitchFamily="18" charset="0"/>
              </a:rPr>
              <a:t> </a:t>
            </a:r>
            <a:r>
              <a:rPr lang="en-US" sz="2400" b="1" dirty="0">
                <a:solidFill>
                  <a:schemeClr val="tx1">
                    <a:lumMod val="95000"/>
                    <a:lumOff val="5000"/>
                  </a:schemeClr>
                </a:solidFill>
                <a:latin typeface="Georgia" panose="02040502050405020303" pitchFamily="18" charset="0"/>
              </a:rPr>
              <a:t>are they conveying to you?</a:t>
            </a:r>
            <a:br>
              <a:rPr lang="en-US" sz="2400" b="1" dirty="0">
                <a:solidFill>
                  <a:schemeClr val="tx1">
                    <a:lumMod val="95000"/>
                    <a:lumOff val="5000"/>
                  </a:schemeClr>
                </a:solidFill>
                <a:latin typeface="Georgia" panose="02040502050405020303" pitchFamily="18" charset="0"/>
              </a:rPr>
            </a:br>
            <a:endParaRPr lang="en-US" sz="2400" b="1" dirty="0">
              <a:solidFill>
                <a:schemeClr val="accent3"/>
              </a:solidFill>
            </a:endParaRPr>
          </a:p>
        </p:txBody>
      </p:sp>
      <p:sp>
        <p:nvSpPr>
          <p:cNvPr id="3" name="Content Placeholder 2"/>
          <p:cNvSpPr>
            <a:spLocks noGrp="1"/>
          </p:cNvSpPr>
          <p:nvPr>
            <p:ph idx="1"/>
          </p:nvPr>
        </p:nvSpPr>
        <p:spPr>
          <a:xfrm>
            <a:off x="1043492" y="2590800"/>
            <a:ext cx="6777317" cy="3241829"/>
          </a:xfrm>
        </p:spPr>
        <p:txBody>
          <a:bodyPr>
            <a:normAutofit/>
          </a:bodyPr>
          <a:lstStyle/>
          <a:p>
            <a:pPr>
              <a:buFont typeface="Arial" panose="020B0604020202020204" pitchFamily="34" charset="0"/>
              <a:buChar char="•"/>
            </a:pPr>
            <a:r>
              <a:rPr lang="en-US" b="1" dirty="0" smtClean="0">
                <a:solidFill>
                  <a:schemeClr val="tx1"/>
                </a:solidFill>
                <a:latin typeface="Georgia" panose="02040502050405020303" pitchFamily="18" charset="0"/>
              </a:rPr>
              <a:t>They are resistant to your ideas.</a:t>
            </a:r>
          </a:p>
          <a:p>
            <a:pPr>
              <a:buFont typeface="Arial" panose="020B0604020202020204" pitchFamily="34" charset="0"/>
              <a:buChar char="•"/>
            </a:pPr>
            <a:endParaRPr lang="en-US" b="1" dirty="0" smtClean="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They are becoming increasingly irritated by your efforts.</a:t>
            </a:r>
          </a:p>
          <a:p>
            <a:pPr>
              <a:buFont typeface="Arial" panose="020B0604020202020204" pitchFamily="34" charset="0"/>
              <a:buChar char="•"/>
            </a:pPr>
            <a:endParaRPr lang="en-US" b="1" dirty="0" smtClean="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They express anger and blame you for what is wrong in their life.</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212403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029736"/>
          </a:xfrm>
        </p:spPr>
        <p:txBody>
          <a:bodyPr/>
          <a:lstStyle/>
          <a:p>
            <a:r>
              <a:rPr lang="en-US" b="1" dirty="0" smtClean="0"/>
              <a:t>You and this Workshop</a:t>
            </a:r>
            <a:endParaRPr lang="en-US" b="1" dirty="0"/>
          </a:p>
        </p:txBody>
      </p:sp>
      <p:pic>
        <p:nvPicPr>
          <p:cNvPr id="5" name="Picture 5" descr="C:\Users\nancy\AppData\Local\Microsoft\Windows\INetCache\IE\F8RC30V1\person-helping-another-climb-a-ladder[1].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371600" y="2312988"/>
            <a:ext cx="2743200" cy="34940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nancy\AppData\Local\Microsoft\Windows\INetCache\IE\5CUS8XV8\compass[1].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4645025" y="2590800"/>
            <a:ext cx="341947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017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ancy\AppData\Local\Microsoft\Windows\INetCache\IE\6Z232WR4\blam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889000"/>
            <a:ext cx="508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8837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2020336"/>
          </a:xfrm>
        </p:spPr>
        <p:txBody>
          <a:bodyPr>
            <a:normAutofit/>
          </a:bodyPr>
          <a:lstStyle/>
          <a:p>
            <a:r>
              <a:rPr lang="en-US" b="1" dirty="0" smtClean="0"/>
              <a:t>Signs:</a:t>
            </a:r>
            <a:br>
              <a:rPr lang="en-US" b="1" dirty="0" smtClean="0"/>
            </a:br>
            <a:r>
              <a:rPr lang="en-US" b="1" dirty="0" smtClean="0"/>
              <a:t>Listen </a:t>
            </a:r>
            <a:r>
              <a:rPr lang="en-US" b="1" dirty="0"/>
              <a:t>to and </a:t>
            </a:r>
            <a:r>
              <a:rPr lang="en-US" b="1" dirty="0" smtClean="0"/>
              <a:t>Observe </a:t>
            </a:r>
            <a:r>
              <a:rPr lang="en-US" b="1" dirty="0"/>
              <a:t/>
            </a:r>
            <a:br>
              <a:rPr lang="en-US" b="1" dirty="0"/>
            </a:br>
            <a:r>
              <a:rPr lang="en-US" b="1" i="1" dirty="0"/>
              <a:t>the Other Person</a:t>
            </a:r>
          </a:p>
        </p:txBody>
      </p:sp>
      <p:sp>
        <p:nvSpPr>
          <p:cNvPr id="3" name="Content Placeholder 2"/>
          <p:cNvSpPr>
            <a:spLocks noGrp="1"/>
          </p:cNvSpPr>
          <p:nvPr>
            <p:ph idx="1"/>
          </p:nvPr>
        </p:nvSpPr>
        <p:spPr>
          <a:xfrm>
            <a:off x="1043492" y="3200400"/>
            <a:ext cx="6777317" cy="2632229"/>
          </a:xfrm>
        </p:spPr>
        <p:txBody>
          <a:bodyPr>
            <a:normAutofit/>
          </a:bodyPr>
          <a:lstStyle/>
          <a:p>
            <a:pPr>
              <a:buFont typeface="Arial" panose="020B0604020202020204" pitchFamily="34" charset="0"/>
              <a:buChar char="•"/>
            </a:pPr>
            <a:r>
              <a:rPr lang="en-US" b="1" dirty="0" smtClean="0">
                <a:solidFill>
                  <a:schemeClr val="tx1"/>
                </a:solidFill>
                <a:latin typeface="Georgia" panose="02040502050405020303" pitchFamily="18" charset="0"/>
              </a:rPr>
              <a:t>What </a:t>
            </a:r>
            <a:r>
              <a:rPr lang="en-US" b="1" dirty="0" smtClean="0">
                <a:solidFill>
                  <a:schemeClr val="accent1"/>
                </a:solidFill>
                <a:latin typeface="Georgia" panose="02040502050405020303" pitchFamily="18" charset="0"/>
              </a:rPr>
              <a:t>thoughts</a:t>
            </a:r>
            <a:r>
              <a:rPr lang="en-US" b="1" dirty="0" smtClean="0">
                <a:solidFill>
                  <a:schemeClr val="tx1"/>
                </a:solidFill>
                <a:latin typeface="Georgia" panose="02040502050405020303" pitchFamily="18" charset="0"/>
              </a:rPr>
              <a:t> are they expressing to you?</a:t>
            </a:r>
          </a:p>
          <a:p>
            <a:pPr lvl="1">
              <a:buFont typeface="Arial" panose="020B0604020202020204" pitchFamily="34" charset="0"/>
              <a:buChar char="•"/>
            </a:pPr>
            <a:r>
              <a:rPr lang="en-US" sz="2400" b="1" dirty="0" smtClean="0">
                <a:solidFill>
                  <a:schemeClr val="tx1"/>
                </a:solidFill>
                <a:latin typeface="Georgia" panose="02040502050405020303" pitchFamily="18" charset="0"/>
              </a:rPr>
              <a:t>“I don’t want to.”</a:t>
            </a:r>
          </a:p>
          <a:p>
            <a:pPr lvl="1">
              <a:buFont typeface="Arial" panose="020B0604020202020204" pitchFamily="34" charset="0"/>
              <a:buChar char="•"/>
            </a:pPr>
            <a:r>
              <a:rPr lang="en-US" sz="2400" b="1" dirty="0" smtClean="0">
                <a:solidFill>
                  <a:schemeClr val="tx1"/>
                </a:solidFill>
                <a:latin typeface="Georgia" panose="02040502050405020303" pitchFamily="18" charset="0"/>
              </a:rPr>
              <a:t>“Leave me alone.”</a:t>
            </a:r>
          </a:p>
          <a:p>
            <a:pPr lvl="1">
              <a:buFont typeface="Arial" panose="020B0604020202020204" pitchFamily="34" charset="0"/>
              <a:buChar char="•"/>
            </a:pPr>
            <a:r>
              <a:rPr lang="en-US" sz="2400" b="1" dirty="0" smtClean="0">
                <a:solidFill>
                  <a:schemeClr val="tx1"/>
                </a:solidFill>
                <a:latin typeface="Georgia" panose="02040502050405020303" pitchFamily="18" charset="0"/>
              </a:rPr>
              <a:t>“This is not for me.”</a:t>
            </a:r>
            <a:r>
              <a:rPr lang="en-US" sz="2600" dirty="0" smtClean="0">
                <a:solidFill>
                  <a:schemeClr val="tx1">
                    <a:lumMod val="95000"/>
                    <a:lumOff val="5000"/>
                  </a:schemeClr>
                </a:solidFill>
              </a:rPr>
              <a:t/>
            </a:r>
            <a:br>
              <a:rPr lang="en-US" sz="2600" dirty="0" smtClean="0">
                <a:solidFill>
                  <a:schemeClr val="tx1">
                    <a:lumMod val="95000"/>
                    <a:lumOff val="5000"/>
                  </a:schemeClr>
                </a:solidFill>
              </a:rPr>
            </a:br>
            <a:endParaRPr lang="en-US" sz="2600" dirty="0">
              <a:solidFill>
                <a:schemeClr val="tx1">
                  <a:lumMod val="95000"/>
                  <a:lumOff val="5000"/>
                </a:schemeClr>
              </a:solidFill>
            </a:endParaRPr>
          </a:p>
        </p:txBody>
      </p:sp>
    </p:spTree>
    <p:extLst>
      <p:ext uri="{BB962C8B-B14F-4D97-AF65-F5344CB8AC3E}">
        <p14:creationId xmlns:p14="http://schemas.microsoft.com/office/powerpoint/2010/main" val="240580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ancy\AppData\Local\Microsoft\Windows\INetCache\IE\6Z232WR4\marit-larsen-i-dont-want-to-talk-about-i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1492250"/>
            <a:ext cx="7366000" cy="387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1472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1828800"/>
          </a:xfrm>
        </p:spPr>
        <p:txBody>
          <a:bodyPr>
            <a:normAutofit/>
          </a:bodyPr>
          <a:lstStyle/>
          <a:p>
            <a:r>
              <a:rPr lang="en-US" sz="2400" b="1" dirty="0">
                <a:solidFill>
                  <a:schemeClr val="tx1"/>
                </a:solidFill>
                <a:latin typeface="Georgia" panose="02040502050405020303" pitchFamily="18" charset="0"/>
              </a:rPr>
              <a:t>What other </a:t>
            </a:r>
            <a:r>
              <a:rPr lang="en-US" sz="2400" b="1" dirty="0" smtClean="0">
                <a:latin typeface="Georgia" panose="02040502050405020303" pitchFamily="18" charset="0"/>
              </a:rPr>
              <a:t>thoughts</a:t>
            </a:r>
            <a:r>
              <a:rPr lang="en-US" sz="2400" b="1" dirty="0" smtClean="0">
                <a:solidFill>
                  <a:prstClr val="black">
                    <a:lumMod val="95000"/>
                    <a:lumOff val="5000"/>
                  </a:prstClr>
                </a:solidFill>
                <a:latin typeface="Georgia" panose="02040502050405020303" pitchFamily="18" charset="0"/>
              </a:rPr>
              <a:t> </a:t>
            </a:r>
            <a:r>
              <a:rPr lang="en-US" sz="2400" b="1" dirty="0" smtClean="0">
                <a:solidFill>
                  <a:schemeClr val="tx1"/>
                </a:solidFill>
                <a:latin typeface="Georgia" panose="02040502050405020303" pitchFamily="18" charset="0"/>
              </a:rPr>
              <a:t>are </a:t>
            </a:r>
            <a:r>
              <a:rPr lang="en-US" sz="2400" b="1" dirty="0">
                <a:solidFill>
                  <a:schemeClr val="tx1"/>
                </a:solidFill>
                <a:latin typeface="Georgia" panose="02040502050405020303" pitchFamily="18" charset="0"/>
              </a:rPr>
              <a:t>they </a:t>
            </a:r>
            <a:r>
              <a:rPr lang="en-US" sz="2400" b="1" dirty="0" smtClean="0">
                <a:solidFill>
                  <a:schemeClr val="tx1"/>
                </a:solidFill>
                <a:latin typeface="Georgia" panose="02040502050405020303" pitchFamily="18" charset="0"/>
              </a:rPr>
              <a:t>expressing to </a:t>
            </a:r>
            <a:r>
              <a:rPr lang="en-US" sz="2400" b="1" dirty="0">
                <a:solidFill>
                  <a:schemeClr val="tx1"/>
                </a:solidFill>
                <a:latin typeface="Georgia" panose="02040502050405020303" pitchFamily="18" charset="0"/>
              </a:rPr>
              <a:t>you</a:t>
            </a:r>
            <a:r>
              <a:rPr lang="en-US" sz="2400" b="1" dirty="0" smtClean="0">
                <a:solidFill>
                  <a:schemeClr val="tx1"/>
                </a:solidFill>
                <a:latin typeface="Georgia" panose="02040502050405020303" pitchFamily="18" charset="0"/>
              </a:rPr>
              <a:t>?</a:t>
            </a:r>
            <a:endParaRPr lang="en-US" b="1" i="1" dirty="0">
              <a:solidFill>
                <a:schemeClr val="tx1"/>
              </a:solidFill>
            </a:endParaRPr>
          </a:p>
        </p:txBody>
      </p:sp>
      <p:sp>
        <p:nvSpPr>
          <p:cNvPr id="3" name="Content Placeholder 2"/>
          <p:cNvSpPr>
            <a:spLocks noGrp="1"/>
          </p:cNvSpPr>
          <p:nvPr>
            <p:ph idx="1"/>
          </p:nvPr>
        </p:nvSpPr>
        <p:spPr>
          <a:xfrm>
            <a:off x="1043492" y="2971800"/>
            <a:ext cx="6777317" cy="2860829"/>
          </a:xfrm>
        </p:spPr>
        <p:txBody>
          <a:bodyPr>
            <a:normAutofit/>
          </a:bodyPr>
          <a:lstStyle/>
          <a:p>
            <a:pPr lvl="1">
              <a:buFont typeface="Arial" panose="020B0604020202020204" pitchFamily="34" charset="0"/>
              <a:buChar char="•"/>
            </a:pPr>
            <a:r>
              <a:rPr lang="en-US" sz="2400" b="1" dirty="0" smtClean="0">
                <a:latin typeface="Georgia" panose="02040502050405020303" pitchFamily="18" charset="0"/>
              </a:rPr>
              <a:t>“I can’t do it.”</a:t>
            </a:r>
          </a:p>
          <a:p>
            <a:pPr lvl="1">
              <a:buFont typeface="Arial" panose="020B0604020202020204" pitchFamily="34" charset="0"/>
              <a:buChar char="•"/>
            </a:pPr>
            <a:endParaRPr lang="en-US" sz="2400" b="1" dirty="0" smtClean="0">
              <a:latin typeface="Georgia" panose="02040502050405020303" pitchFamily="18" charset="0"/>
            </a:endParaRPr>
          </a:p>
          <a:p>
            <a:pPr lvl="1">
              <a:buFont typeface="Arial" panose="020B0604020202020204" pitchFamily="34" charset="0"/>
              <a:buChar char="•"/>
            </a:pPr>
            <a:r>
              <a:rPr lang="en-US" sz="2400" b="1" dirty="0" smtClean="0">
                <a:latin typeface="Georgia" panose="02040502050405020303" pitchFamily="18" charset="0"/>
              </a:rPr>
              <a:t>“I don’t want to do it.”</a:t>
            </a:r>
          </a:p>
          <a:p>
            <a:pPr lvl="1">
              <a:buFont typeface="Arial" panose="020B0604020202020204" pitchFamily="34" charset="0"/>
              <a:buChar char="•"/>
            </a:pPr>
            <a:endParaRPr lang="en-US" sz="2400" b="1" dirty="0" smtClean="0">
              <a:latin typeface="Georgia" panose="02040502050405020303" pitchFamily="18" charset="0"/>
            </a:endParaRPr>
          </a:p>
          <a:p>
            <a:pPr lvl="1">
              <a:buFont typeface="Arial" panose="020B0604020202020204" pitchFamily="34" charset="0"/>
              <a:buChar char="•"/>
            </a:pPr>
            <a:r>
              <a:rPr lang="en-US" sz="2400" b="1" dirty="0" smtClean="0">
                <a:latin typeface="Georgia" panose="02040502050405020303" pitchFamily="18" charset="0"/>
              </a:rPr>
              <a:t>“I can do it myself.”</a:t>
            </a:r>
            <a:endParaRPr lang="en-US" sz="2400" b="1" dirty="0">
              <a:latin typeface="Georgia" panose="02040502050405020303" pitchFamily="18" charset="0"/>
            </a:endParaRPr>
          </a:p>
        </p:txBody>
      </p:sp>
    </p:spTree>
    <p:extLst>
      <p:ext uri="{BB962C8B-B14F-4D97-AF65-F5344CB8AC3E}">
        <p14:creationId xmlns:p14="http://schemas.microsoft.com/office/powerpoint/2010/main" val="403064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nancy\AppData\Local\Microsoft\Windows\INetCache\IE\6Z232WR4\concentration-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8200"/>
            <a:ext cx="6096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606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1676400"/>
          </a:xfrm>
        </p:spPr>
        <p:txBody>
          <a:bodyPr>
            <a:noAutofit/>
          </a:bodyPr>
          <a:lstStyle/>
          <a:p>
            <a:r>
              <a:rPr lang="en-US" b="1" dirty="0" smtClean="0"/>
              <a:t>Signs:</a:t>
            </a:r>
            <a:r>
              <a:rPr lang="en-US" b="1" dirty="0"/>
              <a:t/>
            </a:r>
            <a:br>
              <a:rPr lang="en-US" b="1" dirty="0"/>
            </a:br>
            <a:r>
              <a:rPr lang="en-US" b="1" dirty="0" smtClean="0"/>
              <a:t>Listen to </a:t>
            </a:r>
            <a:r>
              <a:rPr lang="en-US" b="1" dirty="0"/>
              <a:t>and </a:t>
            </a:r>
            <a:r>
              <a:rPr lang="en-US" b="1" dirty="0" smtClean="0"/>
              <a:t>Observe </a:t>
            </a:r>
            <a:r>
              <a:rPr lang="en-US" b="1" dirty="0"/>
              <a:t/>
            </a:r>
            <a:br>
              <a:rPr lang="en-US" b="1" dirty="0"/>
            </a:br>
            <a:r>
              <a:rPr lang="en-US" b="1" i="1" dirty="0"/>
              <a:t>the Other Person</a:t>
            </a:r>
          </a:p>
        </p:txBody>
      </p:sp>
      <p:sp>
        <p:nvSpPr>
          <p:cNvPr id="3" name="Content Placeholder 2"/>
          <p:cNvSpPr>
            <a:spLocks noGrp="1"/>
          </p:cNvSpPr>
          <p:nvPr>
            <p:ph idx="1"/>
          </p:nvPr>
        </p:nvSpPr>
        <p:spPr>
          <a:xfrm>
            <a:off x="1043492" y="2667000"/>
            <a:ext cx="6777317" cy="3352800"/>
          </a:xfrm>
        </p:spPr>
        <p:txBody>
          <a:bodyPr>
            <a:normAutofit fontScale="92500" lnSpcReduction="20000"/>
          </a:bodyPr>
          <a:lstStyle/>
          <a:p>
            <a:pPr>
              <a:buFont typeface="Arial" panose="020B0604020202020204" pitchFamily="34" charset="0"/>
              <a:buChar char="•"/>
            </a:pPr>
            <a:r>
              <a:rPr lang="en-US" sz="2600" b="1" dirty="0" smtClean="0">
                <a:solidFill>
                  <a:schemeClr val="tx1"/>
                </a:solidFill>
                <a:latin typeface="Georgia" panose="02040502050405020303" pitchFamily="18" charset="0"/>
              </a:rPr>
              <a:t>What </a:t>
            </a:r>
            <a:r>
              <a:rPr lang="en-US" sz="2600" b="1" dirty="0" smtClean="0">
                <a:solidFill>
                  <a:schemeClr val="accent1"/>
                </a:solidFill>
                <a:latin typeface="Georgia" panose="02040502050405020303" pitchFamily="18" charset="0"/>
              </a:rPr>
              <a:t>behaviors/actions</a:t>
            </a:r>
            <a:r>
              <a:rPr lang="en-US" sz="2600" b="1" dirty="0" smtClean="0">
                <a:solidFill>
                  <a:schemeClr val="tx1"/>
                </a:solidFill>
                <a:latin typeface="Georgia" panose="02040502050405020303" pitchFamily="18" charset="0"/>
              </a:rPr>
              <a:t>  do you see from them?</a:t>
            </a:r>
          </a:p>
          <a:p>
            <a:pPr>
              <a:buFont typeface="Arial" panose="020B0604020202020204" pitchFamily="34" charset="0"/>
              <a:buChar char="•"/>
            </a:pPr>
            <a:endParaRPr lang="en-US" sz="2600" b="1" dirty="0" smtClean="0">
              <a:solidFill>
                <a:schemeClr val="tx1"/>
              </a:solidFill>
              <a:latin typeface="Georgia" panose="02040502050405020303" pitchFamily="18" charset="0"/>
            </a:endParaRPr>
          </a:p>
          <a:p>
            <a:pPr lvl="1">
              <a:buFont typeface="Arial" panose="020B0604020202020204" pitchFamily="34" charset="0"/>
              <a:buChar char="•"/>
            </a:pPr>
            <a:r>
              <a:rPr lang="en-US" sz="2600" b="1" dirty="0" smtClean="0">
                <a:solidFill>
                  <a:schemeClr val="tx1"/>
                </a:solidFill>
                <a:latin typeface="Georgia" panose="02040502050405020303" pitchFamily="18" charset="0"/>
              </a:rPr>
              <a:t>Are they doing nothing?</a:t>
            </a:r>
          </a:p>
          <a:p>
            <a:pPr lvl="1">
              <a:buFont typeface="Arial" panose="020B0604020202020204" pitchFamily="34" charset="0"/>
              <a:buChar char="•"/>
            </a:pPr>
            <a:endParaRPr lang="en-US" sz="2600" b="1" dirty="0" smtClean="0">
              <a:solidFill>
                <a:schemeClr val="tx1"/>
              </a:solidFill>
              <a:latin typeface="Georgia" panose="02040502050405020303" pitchFamily="18" charset="0"/>
            </a:endParaRPr>
          </a:p>
          <a:p>
            <a:pPr lvl="1">
              <a:buFont typeface="Arial" panose="020B0604020202020204" pitchFamily="34" charset="0"/>
              <a:buChar char="•"/>
            </a:pPr>
            <a:r>
              <a:rPr lang="en-US" sz="2600" b="1" dirty="0" smtClean="0">
                <a:solidFill>
                  <a:schemeClr val="tx1"/>
                </a:solidFill>
                <a:latin typeface="Georgia" panose="02040502050405020303" pitchFamily="18" charset="0"/>
              </a:rPr>
              <a:t>Are they not following-up on what they said they would do?</a:t>
            </a:r>
            <a:r>
              <a:rPr lang="en-US" sz="2600" b="1" dirty="0">
                <a:solidFill>
                  <a:schemeClr val="tx1"/>
                </a:solidFill>
                <a:latin typeface="Georgia" panose="02040502050405020303" pitchFamily="18" charset="0"/>
              </a:rPr>
              <a:t> </a:t>
            </a:r>
            <a:endParaRPr lang="en-US" sz="2600" b="1" dirty="0" smtClean="0">
              <a:solidFill>
                <a:schemeClr val="tx1"/>
              </a:solidFill>
              <a:latin typeface="Georgia" panose="02040502050405020303" pitchFamily="18" charset="0"/>
            </a:endParaRPr>
          </a:p>
          <a:p>
            <a:pPr lvl="1">
              <a:buFont typeface="Arial" panose="020B0604020202020204" pitchFamily="34" charset="0"/>
              <a:buChar char="•"/>
            </a:pPr>
            <a:endParaRPr lang="en-US" sz="2600" b="1" dirty="0" smtClean="0">
              <a:solidFill>
                <a:schemeClr val="tx1"/>
              </a:solidFill>
              <a:latin typeface="Georgia" panose="02040502050405020303" pitchFamily="18" charset="0"/>
            </a:endParaRPr>
          </a:p>
          <a:p>
            <a:pPr lvl="1">
              <a:buFont typeface="Arial" panose="020B0604020202020204" pitchFamily="34" charset="0"/>
              <a:buChar char="•"/>
            </a:pPr>
            <a:r>
              <a:rPr lang="en-US" sz="2600" b="1" dirty="0" smtClean="0">
                <a:solidFill>
                  <a:schemeClr val="tx1"/>
                </a:solidFill>
                <a:latin typeface="Georgia" panose="02040502050405020303" pitchFamily="18" charset="0"/>
              </a:rPr>
              <a:t>Are </a:t>
            </a:r>
            <a:r>
              <a:rPr lang="en-US" sz="2600" b="1" dirty="0">
                <a:solidFill>
                  <a:schemeClr val="tx1"/>
                </a:solidFill>
                <a:latin typeface="Georgia" panose="02040502050405020303" pitchFamily="18" charset="0"/>
              </a:rPr>
              <a:t>they walking away from you?</a:t>
            </a:r>
          </a:p>
          <a:p>
            <a:pPr lvl="1"/>
            <a:endParaRPr lang="en-US" sz="2800" dirty="0"/>
          </a:p>
        </p:txBody>
      </p:sp>
    </p:spTree>
    <p:extLst>
      <p:ext uri="{BB962C8B-B14F-4D97-AF65-F5344CB8AC3E}">
        <p14:creationId xmlns:p14="http://schemas.microsoft.com/office/powerpoint/2010/main" val="2556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334536"/>
          </a:xfrm>
        </p:spPr>
        <p:txBody>
          <a:bodyPr>
            <a:normAutofit/>
          </a:bodyPr>
          <a:lstStyle/>
          <a:p>
            <a:r>
              <a:rPr lang="en-US" sz="2400" b="1" dirty="0">
                <a:solidFill>
                  <a:schemeClr val="tx1"/>
                </a:solidFill>
                <a:latin typeface="Georgia" panose="02040502050405020303" pitchFamily="18" charset="0"/>
              </a:rPr>
              <a:t>What other </a:t>
            </a:r>
            <a:r>
              <a:rPr lang="en-US" sz="2400" b="1" dirty="0" smtClean="0">
                <a:latin typeface="Georgia" panose="02040502050405020303" pitchFamily="18" charset="0"/>
              </a:rPr>
              <a:t>behaviors/actions</a:t>
            </a:r>
            <a:r>
              <a:rPr lang="en-US" sz="2400" b="1" dirty="0" smtClean="0">
                <a:solidFill>
                  <a:prstClr val="black">
                    <a:lumMod val="95000"/>
                    <a:lumOff val="5000"/>
                  </a:prstClr>
                </a:solidFill>
                <a:latin typeface="Georgia" panose="02040502050405020303" pitchFamily="18" charset="0"/>
              </a:rPr>
              <a:t> </a:t>
            </a:r>
            <a:r>
              <a:rPr lang="en-US" sz="2400" b="1" dirty="0" smtClean="0">
                <a:solidFill>
                  <a:schemeClr val="tx1"/>
                </a:solidFill>
                <a:latin typeface="Georgia" panose="02040502050405020303" pitchFamily="18" charset="0"/>
              </a:rPr>
              <a:t>do you see from them?</a:t>
            </a:r>
            <a:endParaRPr lang="en-US" sz="2400" dirty="0">
              <a:solidFill>
                <a:schemeClr val="tx1"/>
              </a:solidFill>
            </a:endParaRPr>
          </a:p>
        </p:txBody>
      </p:sp>
      <p:sp>
        <p:nvSpPr>
          <p:cNvPr id="3" name="Content Placeholder 2"/>
          <p:cNvSpPr>
            <a:spLocks noGrp="1"/>
          </p:cNvSpPr>
          <p:nvPr>
            <p:ph idx="1"/>
          </p:nvPr>
        </p:nvSpPr>
        <p:spPr>
          <a:xfrm>
            <a:off x="1043492" y="2667000"/>
            <a:ext cx="6777317" cy="3352800"/>
          </a:xfrm>
        </p:spPr>
        <p:txBody>
          <a:bodyPr>
            <a:normAutofit/>
          </a:bodyPr>
          <a:lstStyle/>
          <a:p>
            <a:pPr lvl="1">
              <a:buFont typeface="Arial" panose="020B0604020202020204" pitchFamily="34" charset="0"/>
              <a:buChar char="•"/>
            </a:pPr>
            <a:r>
              <a:rPr lang="en-US" sz="2400" b="1" dirty="0" smtClean="0">
                <a:solidFill>
                  <a:schemeClr val="tx1"/>
                </a:solidFill>
                <a:latin typeface="Georgia" panose="02040502050405020303" pitchFamily="18" charset="0"/>
              </a:rPr>
              <a:t>Are they forgetting what they said they would do?</a:t>
            </a:r>
          </a:p>
          <a:p>
            <a:pPr lvl="1">
              <a:buFont typeface="Arial" panose="020B0604020202020204" pitchFamily="34" charset="0"/>
              <a:buChar char="•"/>
            </a:pPr>
            <a:endParaRPr lang="en-US" sz="2400" b="1" dirty="0" smtClean="0">
              <a:solidFill>
                <a:schemeClr val="tx1"/>
              </a:solidFill>
              <a:latin typeface="Georgia" panose="02040502050405020303" pitchFamily="18" charset="0"/>
            </a:endParaRPr>
          </a:p>
          <a:p>
            <a:pPr lvl="1">
              <a:buFont typeface="Arial" panose="020B0604020202020204" pitchFamily="34" charset="0"/>
              <a:buChar char="•"/>
            </a:pPr>
            <a:r>
              <a:rPr lang="en-US" sz="2400" b="1" dirty="0" smtClean="0">
                <a:solidFill>
                  <a:schemeClr val="tx1"/>
                </a:solidFill>
                <a:latin typeface="Georgia" panose="02040502050405020303" pitchFamily="18" charset="0"/>
              </a:rPr>
              <a:t>Are they waiting for money, help, or other resources from you?</a:t>
            </a:r>
          </a:p>
          <a:p>
            <a:pPr lvl="1">
              <a:buFont typeface="Arial" panose="020B0604020202020204" pitchFamily="34" charset="0"/>
              <a:buChar char="•"/>
            </a:pPr>
            <a:endParaRPr lang="en-US" sz="2400" b="1" dirty="0" smtClean="0">
              <a:solidFill>
                <a:schemeClr val="tx1"/>
              </a:solidFill>
              <a:latin typeface="Georgia" panose="02040502050405020303" pitchFamily="18" charset="0"/>
            </a:endParaRPr>
          </a:p>
          <a:p>
            <a:pPr lvl="1">
              <a:buFont typeface="Arial" panose="020B0604020202020204" pitchFamily="34" charset="0"/>
              <a:buChar char="•"/>
            </a:pPr>
            <a:r>
              <a:rPr lang="en-US" sz="2400" b="1" dirty="0" smtClean="0">
                <a:solidFill>
                  <a:schemeClr val="tx1"/>
                </a:solidFill>
                <a:latin typeface="Georgia" panose="02040502050405020303" pitchFamily="18" charset="0"/>
              </a:rPr>
              <a:t>Are they being slow to do anything?</a:t>
            </a:r>
          </a:p>
        </p:txBody>
      </p:sp>
    </p:spTree>
    <p:extLst>
      <p:ext uri="{BB962C8B-B14F-4D97-AF65-F5344CB8AC3E}">
        <p14:creationId xmlns:p14="http://schemas.microsoft.com/office/powerpoint/2010/main" val="321532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1600200"/>
          </a:xfrm>
        </p:spPr>
        <p:txBody>
          <a:bodyPr>
            <a:normAutofit/>
          </a:bodyPr>
          <a:lstStyle/>
          <a:p>
            <a:r>
              <a:rPr lang="en-US" sz="2400" b="1" dirty="0">
                <a:solidFill>
                  <a:schemeClr val="tx1"/>
                </a:solidFill>
                <a:latin typeface="Georgia" panose="02040502050405020303" pitchFamily="18" charset="0"/>
              </a:rPr>
              <a:t>What other </a:t>
            </a:r>
            <a:r>
              <a:rPr lang="en-US" sz="2400" b="1" dirty="0">
                <a:latin typeface="Georgia" panose="02040502050405020303" pitchFamily="18" charset="0"/>
              </a:rPr>
              <a:t>behaviors/actions</a:t>
            </a:r>
            <a:r>
              <a:rPr lang="en-US" sz="2400" b="1" dirty="0">
                <a:solidFill>
                  <a:prstClr val="black">
                    <a:lumMod val="95000"/>
                    <a:lumOff val="5000"/>
                  </a:prstClr>
                </a:solidFill>
                <a:latin typeface="Georgia" panose="02040502050405020303" pitchFamily="18" charset="0"/>
              </a:rPr>
              <a:t> </a:t>
            </a:r>
            <a:r>
              <a:rPr lang="en-US" sz="2400" b="1" dirty="0">
                <a:solidFill>
                  <a:schemeClr val="tx1"/>
                </a:solidFill>
                <a:latin typeface="Georgia" panose="02040502050405020303" pitchFamily="18" charset="0"/>
              </a:rPr>
              <a:t>do you see from them?</a:t>
            </a:r>
            <a:endParaRPr lang="en-US" sz="2400" dirty="0">
              <a:solidFill>
                <a:schemeClr val="tx1"/>
              </a:solidFill>
            </a:endParaRPr>
          </a:p>
        </p:txBody>
      </p:sp>
      <p:sp>
        <p:nvSpPr>
          <p:cNvPr id="3" name="Content Placeholder 2"/>
          <p:cNvSpPr>
            <a:spLocks noGrp="1"/>
          </p:cNvSpPr>
          <p:nvPr>
            <p:ph idx="1"/>
          </p:nvPr>
        </p:nvSpPr>
        <p:spPr>
          <a:xfrm>
            <a:off x="1043492" y="2895600"/>
            <a:ext cx="6777317" cy="2937029"/>
          </a:xfrm>
        </p:spPr>
        <p:txBody>
          <a:bodyPr>
            <a:normAutofit/>
          </a:bodyPr>
          <a:lstStyle/>
          <a:p>
            <a:pPr lvl="1">
              <a:buFont typeface="Arial" panose="020B0604020202020204" pitchFamily="34" charset="0"/>
              <a:buChar char="•"/>
            </a:pPr>
            <a:r>
              <a:rPr lang="en-US" sz="2400" b="1" dirty="0" smtClean="0">
                <a:solidFill>
                  <a:schemeClr val="tx1"/>
                </a:solidFill>
                <a:latin typeface="Georgia" panose="02040502050405020303" pitchFamily="18" charset="0"/>
              </a:rPr>
              <a:t>Are they doing what they want to do for their self rather than what you want them to do?</a:t>
            </a:r>
          </a:p>
          <a:p>
            <a:pPr lvl="1">
              <a:buFont typeface="Arial" panose="020B0604020202020204" pitchFamily="34" charset="0"/>
              <a:buChar char="•"/>
            </a:pPr>
            <a:endParaRPr lang="en-US" sz="2400" b="1" dirty="0" smtClean="0">
              <a:solidFill>
                <a:schemeClr val="tx1"/>
              </a:solidFill>
              <a:latin typeface="Georgia" panose="02040502050405020303" pitchFamily="18" charset="0"/>
            </a:endParaRPr>
          </a:p>
          <a:p>
            <a:pPr lvl="1">
              <a:buFont typeface="Arial" panose="020B0604020202020204" pitchFamily="34" charset="0"/>
              <a:buChar char="•"/>
            </a:pPr>
            <a:r>
              <a:rPr lang="en-US" sz="2400" b="1" dirty="0" smtClean="0">
                <a:solidFill>
                  <a:schemeClr val="tx1"/>
                </a:solidFill>
                <a:latin typeface="Georgia" panose="02040502050405020303" pitchFamily="18" charset="0"/>
              </a:rPr>
              <a:t>And doing that in their own ways and time frames?</a:t>
            </a:r>
            <a:endParaRPr lang="en-US" sz="2400"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171010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53536"/>
          </a:xfrm>
        </p:spPr>
        <p:txBody>
          <a:bodyPr>
            <a:normAutofit fontScale="90000"/>
          </a:bodyPr>
          <a:lstStyle/>
          <a:p>
            <a:r>
              <a:rPr lang="en-US" b="1" dirty="0"/>
              <a:t>You and Signs</a:t>
            </a:r>
            <a:br>
              <a:rPr lang="en-US" b="1" dirty="0"/>
            </a:br>
            <a:r>
              <a:rPr lang="en-US" b="1" dirty="0"/>
              <a:t>You are Near the Fine Line</a:t>
            </a:r>
            <a:endParaRPr lang="en-US" dirty="0"/>
          </a:p>
        </p:txBody>
      </p:sp>
      <p:sp>
        <p:nvSpPr>
          <p:cNvPr id="3" name="Content Placeholder 2"/>
          <p:cNvSpPr>
            <a:spLocks noGrp="1"/>
          </p:cNvSpPr>
          <p:nvPr>
            <p:ph idx="1"/>
          </p:nvPr>
        </p:nvSpPr>
        <p:spPr>
          <a:xfrm>
            <a:off x="1043492" y="1981200"/>
            <a:ext cx="6777317" cy="4191000"/>
          </a:xfrm>
        </p:spPr>
        <p:txBody>
          <a:bodyPr>
            <a:normAutofit fontScale="92500" lnSpcReduction="10000"/>
          </a:bodyPr>
          <a:lstStyle/>
          <a:p>
            <a:pPr marL="68580" indent="0">
              <a:buNone/>
            </a:pPr>
            <a:r>
              <a:rPr lang="en-US" sz="2600" b="1" dirty="0">
                <a:solidFill>
                  <a:schemeClr val="tx1"/>
                </a:solidFill>
                <a:latin typeface="Georgia" panose="02040502050405020303" pitchFamily="18" charset="0"/>
              </a:rPr>
              <a:t>The</a:t>
            </a:r>
            <a:r>
              <a:rPr lang="en-US" sz="2600" b="1" dirty="0">
                <a:latin typeface="Georgia" panose="02040502050405020303" pitchFamily="18" charset="0"/>
              </a:rPr>
              <a:t> </a:t>
            </a:r>
            <a:r>
              <a:rPr lang="en-US" sz="2600" b="1" dirty="0">
                <a:solidFill>
                  <a:schemeClr val="accent1"/>
                </a:solidFill>
                <a:latin typeface="Georgia" panose="02040502050405020303" pitchFamily="18" charset="0"/>
              </a:rPr>
              <a:t>Fine Line </a:t>
            </a:r>
            <a:r>
              <a:rPr lang="en-US" sz="2600" b="1" dirty="0">
                <a:solidFill>
                  <a:schemeClr val="tx1"/>
                </a:solidFill>
                <a:latin typeface="Georgia" panose="02040502050405020303" pitchFamily="18" charset="0"/>
              </a:rPr>
              <a:t>is where our feelings, thoughts, and behaviors are becoming stronger and making it difficult for us to stick with the limits we want to live with. We say and do things we have sworn we do not want to do. We move down the continuum of helping into the realm of </a:t>
            </a:r>
            <a:r>
              <a:rPr lang="en-US" sz="2600" b="1" dirty="0" smtClean="0">
                <a:solidFill>
                  <a:schemeClr val="tx1"/>
                </a:solidFill>
                <a:latin typeface="Georgia" panose="02040502050405020303" pitchFamily="18" charset="0"/>
              </a:rPr>
              <a:t>hurting.</a:t>
            </a:r>
          </a:p>
          <a:p>
            <a:pPr marL="68580" indent="0">
              <a:buNone/>
            </a:pPr>
            <a:endParaRPr lang="en-US" sz="2600" b="1" dirty="0" smtClean="0">
              <a:solidFill>
                <a:schemeClr val="tx1"/>
              </a:solidFill>
              <a:latin typeface="Georgia" panose="02040502050405020303" pitchFamily="18" charset="0"/>
            </a:endParaRPr>
          </a:p>
          <a:p>
            <a:pPr marL="68580" indent="0">
              <a:buNone/>
            </a:pPr>
            <a:r>
              <a:rPr lang="en-US" sz="2600" b="1" dirty="0" smtClean="0">
                <a:solidFill>
                  <a:schemeClr val="accent1"/>
                </a:solidFill>
                <a:latin typeface="Georgia" panose="02040502050405020303" pitchFamily="18" charset="0"/>
              </a:rPr>
              <a:t>Self-awareness</a:t>
            </a:r>
            <a:r>
              <a:rPr lang="en-US" sz="2600" b="1" dirty="0" smtClean="0">
                <a:solidFill>
                  <a:schemeClr val="tx1"/>
                </a:solidFill>
                <a:latin typeface="Georgia" panose="02040502050405020303" pitchFamily="18" charset="0"/>
              </a:rPr>
              <a:t> is essential to managing our placement on this helping/hurting continuum.</a:t>
            </a:r>
            <a:endParaRPr lang="en-US" sz="2600" b="1" dirty="0">
              <a:solidFill>
                <a:schemeClr val="tx1"/>
              </a:solidFill>
              <a:latin typeface="Georgia" panose="02040502050405020303" pitchFamily="18" charset="0"/>
            </a:endParaRPr>
          </a:p>
          <a:p>
            <a:pPr marL="68580" indent="0">
              <a:buNone/>
            </a:pPr>
            <a:endParaRPr lang="en-US" b="1" dirty="0">
              <a:latin typeface="Georgia" panose="02040502050405020303" pitchFamily="18" charset="0"/>
            </a:endParaRPr>
          </a:p>
          <a:p>
            <a:pPr marL="68580" indent="0">
              <a:buNone/>
            </a:pPr>
            <a:endParaRPr lang="en-US" dirty="0"/>
          </a:p>
        </p:txBody>
      </p:sp>
    </p:spTree>
    <p:extLst>
      <p:ext uri="{BB962C8B-B14F-4D97-AF65-F5344CB8AC3E}">
        <p14:creationId xmlns:p14="http://schemas.microsoft.com/office/powerpoint/2010/main" val="288794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You and Signs</a:t>
            </a:r>
            <a:br>
              <a:rPr lang="en-US" b="1" dirty="0" smtClean="0"/>
            </a:br>
            <a:r>
              <a:rPr lang="en-US" b="1" dirty="0" smtClean="0"/>
              <a:t>You are Near the Fine Line</a:t>
            </a:r>
            <a:endParaRPr lang="en-US" b="1" dirty="0"/>
          </a:p>
        </p:txBody>
      </p:sp>
      <p:sp>
        <p:nvSpPr>
          <p:cNvPr id="3" name="Content Placeholder 2"/>
          <p:cNvSpPr>
            <a:spLocks noGrp="1"/>
          </p:cNvSpPr>
          <p:nvPr>
            <p:ph idx="1"/>
          </p:nvPr>
        </p:nvSpPr>
        <p:spPr>
          <a:xfrm>
            <a:off x="1043492" y="2323652"/>
            <a:ext cx="6777317" cy="3619948"/>
          </a:xfrm>
        </p:spPr>
        <p:txBody>
          <a:bodyPr>
            <a:normAutofit/>
          </a:bodyPr>
          <a:lstStyle/>
          <a:p>
            <a:pPr marL="525780" indent="-457200">
              <a:buFont typeface="+mj-lt"/>
              <a:buAutoNum type="arabicPeriod" startAt="9"/>
            </a:pPr>
            <a:r>
              <a:rPr lang="en-US" b="1" dirty="0" smtClean="0">
                <a:solidFill>
                  <a:schemeClr val="tx1"/>
                </a:solidFill>
                <a:latin typeface="Georgia" panose="02040502050405020303" pitchFamily="18" charset="0"/>
              </a:rPr>
              <a:t>Listen to the case example presented. In response to that:</a:t>
            </a:r>
          </a:p>
          <a:p>
            <a:pPr marL="525780" indent="-457200">
              <a:buFont typeface="+mj-lt"/>
              <a:buAutoNum type="arabicPeriod" startAt="9"/>
            </a:pPr>
            <a:endParaRPr lang="en-US" b="1" dirty="0">
              <a:solidFill>
                <a:schemeClr val="tx1"/>
              </a:solidFill>
              <a:latin typeface="Georgia" panose="02040502050405020303" pitchFamily="18" charset="0"/>
            </a:endParaRPr>
          </a:p>
          <a:p>
            <a:pPr marL="525780" indent="-457200">
              <a:buFont typeface="+mj-lt"/>
              <a:buAutoNum type="arabicPeriod" startAt="10"/>
            </a:pPr>
            <a:r>
              <a:rPr lang="en-US" b="1" dirty="0" smtClean="0">
                <a:solidFill>
                  <a:schemeClr val="tx1"/>
                </a:solidFill>
                <a:latin typeface="Georgia" panose="02040502050405020303" pitchFamily="18" charset="0"/>
              </a:rPr>
              <a:t>Put yourself in the mother’s position:</a:t>
            </a:r>
          </a:p>
          <a:p>
            <a:pPr lvl="1">
              <a:buFont typeface="Arial" panose="020B0604020202020204" pitchFamily="34" charset="0"/>
              <a:buChar char="•"/>
            </a:pPr>
            <a:r>
              <a:rPr lang="en-US" sz="2400" b="1" dirty="0" smtClean="0">
                <a:solidFill>
                  <a:schemeClr val="tx1"/>
                </a:solidFill>
                <a:latin typeface="Georgia" panose="02040502050405020303" pitchFamily="18" charset="0"/>
              </a:rPr>
              <a:t>What would you be </a:t>
            </a:r>
            <a:r>
              <a:rPr lang="en-US" sz="2400" b="1" dirty="0" smtClean="0">
                <a:solidFill>
                  <a:schemeClr val="accent6"/>
                </a:solidFill>
                <a:latin typeface="Georgia" panose="02040502050405020303" pitchFamily="18" charset="0"/>
              </a:rPr>
              <a:t>feeling</a:t>
            </a:r>
            <a:r>
              <a:rPr lang="en-US" sz="2400" b="1" dirty="0" smtClean="0">
                <a:solidFill>
                  <a:schemeClr val="tx1"/>
                </a:solidFill>
                <a:latin typeface="Georgia" panose="02040502050405020303" pitchFamily="18" charset="0"/>
              </a:rPr>
              <a:t>?</a:t>
            </a:r>
          </a:p>
          <a:p>
            <a:pPr lvl="1">
              <a:buFont typeface="Arial" panose="020B0604020202020204" pitchFamily="34" charset="0"/>
              <a:buChar char="•"/>
            </a:pPr>
            <a:r>
              <a:rPr lang="en-US" sz="2400" b="1" dirty="0" smtClean="0">
                <a:solidFill>
                  <a:schemeClr val="tx1"/>
                </a:solidFill>
                <a:latin typeface="Georgia" panose="02040502050405020303" pitchFamily="18" charset="0"/>
              </a:rPr>
              <a:t>What would you be </a:t>
            </a:r>
            <a:r>
              <a:rPr lang="en-US" sz="2400" b="1" dirty="0" smtClean="0">
                <a:solidFill>
                  <a:schemeClr val="accent6"/>
                </a:solidFill>
                <a:latin typeface="Georgia" panose="02040502050405020303" pitchFamily="18" charset="0"/>
              </a:rPr>
              <a:t>thinking</a:t>
            </a:r>
            <a:r>
              <a:rPr lang="en-US" sz="2400" b="1" dirty="0" smtClean="0">
                <a:solidFill>
                  <a:schemeClr val="tx1"/>
                </a:solidFill>
                <a:latin typeface="Georgia" panose="02040502050405020303" pitchFamily="18" charset="0"/>
              </a:rPr>
              <a:t>?</a:t>
            </a:r>
          </a:p>
          <a:p>
            <a:pPr lvl="1">
              <a:buFont typeface="Arial" panose="020B0604020202020204" pitchFamily="34" charset="0"/>
              <a:buChar char="•"/>
            </a:pPr>
            <a:r>
              <a:rPr lang="en-US" sz="2400" b="1" dirty="0" smtClean="0">
                <a:solidFill>
                  <a:schemeClr val="tx1"/>
                </a:solidFill>
                <a:latin typeface="Georgia" panose="02040502050405020303" pitchFamily="18" charset="0"/>
              </a:rPr>
              <a:t>What might you be </a:t>
            </a:r>
            <a:r>
              <a:rPr lang="en-US" sz="2400" b="1" dirty="0" smtClean="0">
                <a:solidFill>
                  <a:schemeClr val="accent6"/>
                </a:solidFill>
                <a:latin typeface="Georgia" panose="02040502050405020303" pitchFamily="18" charset="0"/>
              </a:rPr>
              <a:t>doing</a:t>
            </a:r>
            <a:r>
              <a:rPr lang="en-US" sz="2400" b="1" dirty="0" smtClean="0">
                <a:solidFill>
                  <a:schemeClr val="tx1"/>
                </a:solidFill>
                <a:latin typeface="Georgia" panose="02040502050405020303" pitchFamily="18" charset="0"/>
              </a:rPr>
              <a:t> in reaction to what is going on?</a:t>
            </a:r>
          </a:p>
          <a:p>
            <a:pPr marL="525780" indent="-457200">
              <a:buFont typeface="+mj-lt"/>
              <a:buAutoNum type="arabicPeriod" startAt="9"/>
            </a:pPr>
            <a:endParaRPr lang="en-US" b="1" dirty="0" smtClean="0">
              <a:latin typeface="Georgia" panose="02040502050405020303" pitchFamily="18" charset="0"/>
            </a:endParaRPr>
          </a:p>
          <a:p>
            <a:pPr marL="68580" indent="0">
              <a:buNone/>
            </a:pPr>
            <a:endParaRPr lang="en-US" b="1" dirty="0" smtClean="0">
              <a:latin typeface="Georgia" panose="02040502050405020303" pitchFamily="18" charset="0"/>
            </a:endParaRPr>
          </a:p>
        </p:txBody>
      </p:sp>
    </p:spTree>
    <p:extLst>
      <p:ext uri="{BB962C8B-B14F-4D97-AF65-F5344CB8AC3E}">
        <p14:creationId xmlns:p14="http://schemas.microsoft.com/office/powerpoint/2010/main" val="2786938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Learning Objective #1</a:t>
            </a:r>
            <a:endParaRPr lang="en-US" b="1" dirty="0"/>
          </a:p>
        </p:txBody>
      </p:sp>
      <p:sp>
        <p:nvSpPr>
          <p:cNvPr id="5" name="Text Placeholder 4"/>
          <p:cNvSpPr>
            <a:spLocks noGrp="1"/>
          </p:cNvSpPr>
          <p:nvPr>
            <p:ph type="body" idx="1"/>
          </p:nvPr>
        </p:nvSpPr>
        <p:spPr/>
        <p:txBody>
          <a:bodyPr>
            <a:normAutofit/>
          </a:bodyPr>
          <a:lstStyle/>
          <a:p>
            <a:endParaRPr lang="en-US" dirty="0" smtClean="0"/>
          </a:p>
          <a:p>
            <a:r>
              <a:rPr lang="en-US" sz="2400" b="1" dirty="0" smtClean="0">
                <a:solidFill>
                  <a:schemeClr val="tx1"/>
                </a:solidFill>
              </a:rPr>
              <a:t>Develop a basic understanding of Enabling – what it looks like and why we do it.</a:t>
            </a:r>
          </a:p>
        </p:txBody>
      </p:sp>
    </p:spTree>
    <p:extLst>
      <p:ext uri="{BB962C8B-B14F-4D97-AF65-F5344CB8AC3E}">
        <p14:creationId xmlns:p14="http://schemas.microsoft.com/office/powerpoint/2010/main" val="19819109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You and Signs</a:t>
            </a:r>
            <a:br>
              <a:rPr lang="en-US" b="1" dirty="0"/>
            </a:br>
            <a:r>
              <a:rPr lang="en-US" b="1" dirty="0"/>
              <a:t>You are Near the Fine Line</a:t>
            </a:r>
            <a:endParaRPr lang="en-US" dirty="0"/>
          </a:p>
        </p:txBody>
      </p:sp>
      <p:sp>
        <p:nvSpPr>
          <p:cNvPr id="3" name="Content Placeholder 2"/>
          <p:cNvSpPr>
            <a:spLocks noGrp="1"/>
          </p:cNvSpPr>
          <p:nvPr>
            <p:ph idx="1"/>
          </p:nvPr>
        </p:nvSpPr>
        <p:spPr>
          <a:xfrm>
            <a:off x="990600" y="2133600"/>
            <a:ext cx="6858000" cy="4114800"/>
          </a:xfrm>
        </p:spPr>
        <p:txBody>
          <a:bodyPr>
            <a:noAutofit/>
          </a:bodyPr>
          <a:lstStyle/>
          <a:p>
            <a:pPr marL="525780" indent="-457200">
              <a:buFont typeface="+mj-lt"/>
              <a:buAutoNum type="arabicPeriod" startAt="11"/>
            </a:pPr>
            <a:endParaRPr lang="en-US" b="1" dirty="0" smtClean="0">
              <a:solidFill>
                <a:schemeClr val="tx1"/>
              </a:solidFill>
              <a:latin typeface="Georgia" panose="02040502050405020303" pitchFamily="18" charset="0"/>
            </a:endParaRPr>
          </a:p>
          <a:p>
            <a:pPr marL="525780" indent="-457200">
              <a:buFont typeface="+mj-lt"/>
              <a:buAutoNum type="arabicPeriod" startAt="11"/>
            </a:pPr>
            <a:r>
              <a:rPr lang="en-US" b="1" dirty="0" smtClean="0">
                <a:solidFill>
                  <a:schemeClr val="tx1"/>
                </a:solidFill>
                <a:latin typeface="Georgia" panose="02040502050405020303" pitchFamily="18" charset="0"/>
              </a:rPr>
              <a:t>Now put yourself in the son’s position:</a:t>
            </a:r>
          </a:p>
          <a:p>
            <a:pPr lvl="1">
              <a:buFont typeface="Arial" panose="020B0604020202020204" pitchFamily="34" charset="0"/>
              <a:buChar char="•"/>
            </a:pPr>
            <a:r>
              <a:rPr lang="en-US" sz="2400" b="1" dirty="0" smtClean="0">
                <a:solidFill>
                  <a:schemeClr val="tx1"/>
                </a:solidFill>
                <a:latin typeface="Georgia" panose="02040502050405020303" pitchFamily="18" charset="0"/>
              </a:rPr>
              <a:t>What is he </a:t>
            </a:r>
            <a:r>
              <a:rPr lang="en-US" sz="2400" b="1" dirty="0" smtClean="0">
                <a:solidFill>
                  <a:schemeClr val="accent6"/>
                </a:solidFill>
                <a:latin typeface="Georgia" panose="02040502050405020303" pitchFamily="18" charset="0"/>
              </a:rPr>
              <a:t>feeling</a:t>
            </a:r>
            <a:r>
              <a:rPr lang="en-US" sz="2400" b="1" dirty="0" smtClean="0">
                <a:solidFill>
                  <a:schemeClr val="tx1"/>
                </a:solidFill>
                <a:latin typeface="Georgia" panose="02040502050405020303" pitchFamily="18" charset="0"/>
              </a:rPr>
              <a:t>?</a:t>
            </a:r>
          </a:p>
          <a:p>
            <a:pPr lvl="1">
              <a:buFont typeface="Arial" panose="020B0604020202020204" pitchFamily="34" charset="0"/>
              <a:buChar char="•"/>
            </a:pPr>
            <a:r>
              <a:rPr lang="en-US" sz="2400" b="1" dirty="0" smtClean="0">
                <a:solidFill>
                  <a:schemeClr val="tx1"/>
                </a:solidFill>
                <a:latin typeface="Georgia" panose="02040502050405020303" pitchFamily="18" charset="0"/>
              </a:rPr>
              <a:t>What is he </a:t>
            </a:r>
            <a:r>
              <a:rPr lang="en-US" sz="2400" b="1" dirty="0" smtClean="0">
                <a:solidFill>
                  <a:schemeClr val="accent6"/>
                </a:solidFill>
                <a:latin typeface="Georgia" panose="02040502050405020303" pitchFamily="18" charset="0"/>
              </a:rPr>
              <a:t>thinking</a:t>
            </a:r>
            <a:r>
              <a:rPr lang="en-US" sz="2400" b="1" dirty="0" smtClean="0">
                <a:solidFill>
                  <a:schemeClr val="tx1"/>
                </a:solidFill>
                <a:latin typeface="Georgia" panose="02040502050405020303" pitchFamily="18" charset="0"/>
              </a:rPr>
              <a:t>?</a:t>
            </a:r>
          </a:p>
          <a:p>
            <a:pPr lvl="1">
              <a:buFont typeface="Arial" panose="020B0604020202020204" pitchFamily="34" charset="0"/>
              <a:buChar char="•"/>
            </a:pPr>
            <a:r>
              <a:rPr lang="en-US" sz="2400" b="1" dirty="0" smtClean="0">
                <a:solidFill>
                  <a:schemeClr val="tx1"/>
                </a:solidFill>
                <a:latin typeface="Georgia" panose="02040502050405020303" pitchFamily="18" charset="0"/>
              </a:rPr>
              <a:t>What is he </a:t>
            </a:r>
            <a:r>
              <a:rPr lang="en-US" sz="2400" b="1" dirty="0" smtClean="0">
                <a:solidFill>
                  <a:schemeClr val="accent6"/>
                </a:solidFill>
                <a:latin typeface="Georgia" panose="02040502050405020303" pitchFamily="18" charset="0"/>
              </a:rPr>
              <a:t>doing or not doing</a:t>
            </a:r>
            <a:r>
              <a:rPr lang="en-US" sz="2400" b="1" dirty="0" smtClean="0">
                <a:solidFill>
                  <a:schemeClr val="tx1"/>
                </a:solidFill>
                <a:latin typeface="Georgia" panose="02040502050405020303" pitchFamily="18" charset="0"/>
              </a:rPr>
              <a:t>?</a:t>
            </a:r>
          </a:p>
          <a:p>
            <a:pPr lvl="1">
              <a:buFont typeface="Arial" panose="020B0604020202020204" pitchFamily="34" charset="0"/>
              <a:buChar char="•"/>
            </a:pPr>
            <a:endParaRPr lang="en-US" sz="2400" b="1" dirty="0" smtClean="0">
              <a:solidFill>
                <a:schemeClr val="tx1"/>
              </a:solidFill>
              <a:latin typeface="Georgia" panose="02040502050405020303" pitchFamily="18" charset="0"/>
            </a:endParaRPr>
          </a:p>
          <a:p>
            <a:pPr marL="582930" indent="-514350">
              <a:buFont typeface="+mj-lt"/>
              <a:buAutoNum type="arabicPeriod" startAt="11"/>
            </a:pPr>
            <a:r>
              <a:rPr lang="en-US" b="1" dirty="0" smtClean="0">
                <a:latin typeface="Georgia" panose="02040502050405020303" pitchFamily="18" charset="0"/>
              </a:rPr>
              <a:t>What </a:t>
            </a:r>
            <a:r>
              <a:rPr lang="en-US" b="1" dirty="0">
                <a:latin typeface="Georgia" panose="02040502050405020303" pitchFamily="18" charset="0"/>
              </a:rPr>
              <a:t>might you do if you were the mother who wants to help and not hurt</a:t>
            </a:r>
            <a:r>
              <a:rPr lang="en-US" b="1" dirty="0" smtClean="0">
                <a:latin typeface="Georgia" panose="02040502050405020303" pitchFamily="18" charset="0"/>
              </a:rPr>
              <a:t>?</a:t>
            </a:r>
          </a:p>
          <a:p>
            <a:pPr marL="582930" indent="-514350">
              <a:buFont typeface="+mj-lt"/>
              <a:buAutoNum type="arabicPeriod" startAt="11"/>
            </a:pPr>
            <a:endParaRPr lang="en-US" sz="1000" dirty="0">
              <a:latin typeface="Georgia" panose="02040502050405020303" pitchFamily="18" charset="0"/>
            </a:endParaRPr>
          </a:p>
          <a:p>
            <a:pPr lvl="1">
              <a:buFont typeface="Arial" panose="020B0604020202020204" pitchFamily="34" charset="0"/>
              <a:buChar char="•"/>
            </a:pPr>
            <a:endParaRPr lang="en-US" sz="2400" b="1" dirty="0">
              <a:latin typeface="Georgia" panose="02040502050405020303" pitchFamily="18" charset="0"/>
            </a:endParaRPr>
          </a:p>
        </p:txBody>
      </p:sp>
    </p:spTree>
    <p:extLst>
      <p:ext uri="{BB962C8B-B14F-4D97-AF65-F5344CB8AC3E}">
        <p14:creationId xmlns:p14="http://schemas.microsoft.com/office/powerpoint/2010/main" val="9689342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You and Signs</a:t>
            </a:r>
            <a:br>
              <a:rPr lang="en-US" b="1" dirty="0"/>
            </a:br>
            <a:r>
              <a:rPr lang="en-US" b="1" dirty="0"/>
              <a:t>You are Near the Fine Line</a:t>
            </a:r>
            <a:endParaRPr lang="en-US" dirty="0"/>
          </a:p>
        </p:txBody>
      </p:sp>
      <p:sp>
        <p:nvSpPr>
          <p:cNvPr id="3" name="Content Placeholder 2"/>
          <p:cNvSpPr>
            <a:spLocks noGrp="1"/>
          </p:cNvSpPr>
          <p:nvPr>
            <p:ph sz="quarter" idx="13"/>
          </p:nvPr>
        </p:nvSpPr>
        <p:spPr/>
        <p:txBody>
          <a:bodyPr/>
          <a:lstStyle/>
          <a:p>
            <a:pPr marL="525780" lvl="0" indent="-457200">
              <a:buClr>
                <a:srgbClr val="AD0101"/>
              </a:buClr>
              <a:buFont typeface="+mj-lt"/>
              <a:buAutoNum type="arabicPeriod" startAt="13"/>
            </a:pPr>
            <a:endParaRPr lang="en-US" b="1" dirty="0" smtClean="0">
              <a:solidFill>
                <a:prstClr val="black"/>
              </a:solidFill>
              <a:latin typeface="Georgia" panose="02040502050405020303" pitchFamily="18" charset="0"/>
            </a:endParaRPr>
          </a:p>
          <a:p>
            <a:pPr marL="525780" lvl="0" indent="-457200">
              <a:buClr>
                <a:srgbClr val="AD0101"/>
              </a:buClr>
              <a:buFont typeface="+mj-lt"/>
              <a:buAutoNum type="arabicPeriod" startAt="13"/>
            </a:pPr>
            <a:r>
              <a:rPr lang="en-US" b="1" dirty="0" smtClean="0">
                <a:solidFill>
                  <a:prstClr val="black"/>
                </a:solidFill>
                <a:latin typeface="Georgia" panose="02040502050405020303" pitchFamily="18" charset="0"/>
              </a:rPr>
              <a:t>What </a:t>
            </a:r>
            <a:r>
              <a:rPr lang="en-US" b="1" dirty="0">
                <a:solidFill>
                  <a:prstClr val="black"/>
                </a:solidFill>
                <a:latin typeface="Georgia" panose="02040502050405020303" pitchFamily="18" charset="0"/>
              </a:rPr>
              <a:t>are </a:t>
            </a:r>
            <a:r>
              <a:rPr lang="en-US" b="1" dirty="0">
                <a:solidFill>
                  <a:srgbClr val="730E00"/>
                </a:solidFill>
                <a:latin typeface="Georgia" panose="02040502050405020303" pitchFamily="18" charset="0"/>
              </a:rPr>
              <a:t>signs</a:t>
            </a:r>
            <a:r>
              <a:rPr lang="en-US" b="1" dirty="0">
                <a:solidFill>
                  <a:prstClr val="black"/>
                </a:solidFill>
                <a:latin typeface="Georgia" panose="02040502050405020303" pitchFamily="18" charset="0"/>
              </a:rPr>
              <a:t> within you that you may be about to let go of a boundary you have previously set with someone?</a:t>
            </a:r>
          </a:p>
          <a:p>
            <a:pPr marL="68580" indent="0">
              <a:buNone/>
            </a:pPr>
            <a:endParaRPr lang="en-US" dirty="0"/>
          </a:p>
        </p:txBody>
      </p:sp>
      <p:pic>
        <p:nvPicPr>
          <p:cNvPr id="2051" name="Picture 3" descr="C:\Users\nancy\AppData\Local\Microsoft\Windows\INetCache\IE\6Z232WR4\rapid-decision-making-280x280[1].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76800" y="2362200"/>
            <a:ext cx="2971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291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ancy\AppData\Local\Microsoft\Windows\INetCache\IE\5CUS8XV8\Tough-Decisions-Ahead-Road-Sig-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239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5877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Users\nancy\AppData\Local\Microsoft\Windows\INetCache\IE\F8RC30V1\4627838848_ce9fbaae96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838200"/>
            <a:ext cx="7315201"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240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213971"/>
          </a:xfrm>
        </p:spPr>
        <p:txBody>
          <a:bodyPr/>
          <a:lstStyle/>
          <a:p>
            <a:r>
              <a:rPr lang="en-US" b="1" dirty="0" smtClean="0"/>
              <a:t>Learning Objective #4</a:t>
            </a:r>
            <a:endParaRPr lang="en-US" b="1" dirty="0"/>
          </a:p>
        </p:txBody>
      </p:sp>
      <p:sp>
        <p:nvSpPr>
          <p:cNvPr id="3" name="Text Placeholder 2"/>
          <p:cNvSpPr>
            <a:spLocks noGrp="1"/>
          </p:cNvSpPr>
          <p:nvPr>
            <p:ph type="body" idx="1"/>
          </p:nvPr>
        </p:nvSpPr>
        <p:spPr/>
        <p:txBody>
          <a:bodyPr>
            <a:normAutofit/>
          </a:bodyPr>
          <a:lstStyle/>
          <a:p>
            <a:r>
              <a:rPr lang="en-US" sz="2800" b="1" dirty="0" smtClean="0">
                <a:solidFill>
                  <a:schemeClr val="tx1">
                    <a:lumMod val="95000"/>
                    <a:lumOff val="5000"/>
                  </a:schemeClr>
                </a:solidFill>
              </a:rPr>
              <a:t>Learn </a:t>
            </a:r>
            <a:r>
              <a:rPr lang="en-US" sz="2800" b="1" dirty="0" smtClean="0">
                <a:solidFill>
                  <a:schemeClr val="accent1"/>
                </a:solidFill>
              </a:rPr>
              <a:t>strategies</a:t>
            </a:r>
            <a:r>
              <a:rPr lang="en-US" sz="2800" b="1" dirty="0" smtClean="0">
                <a:solidFill>
                  <a:schemeClr val="tx1">
                    <a:lumMod val="95000"/>
                    <a:lumOff val="5000"/>
                  </a:schemeClr>
                </a:solidFill>
              </a:rPr>
              <a:t> to stay on the </a:t>
            </a:r>
            <a:r>
              <a:rPr lang="en-US" sz="2800" b="1" dirty="0" smtClean="0">
                <a:solidFill>
                  <a:schemeClr val="accent1"/>
                </a:solidFill>
              </a:rPr>
              <a:t>helping side </a:t>
            </a:r>
            <a:r>
              <a:rPr lang="en-US" sz="2800" b="1" dirty="0" smtClean="0">
                <a:solidFill>
                  <a:schemeClr val="tx1">
                    <a:lumMod val="95000"/>
                    <a:lumOff val="5000"/>
                  </a:schemeClr>
                </a:solidFill>
              </a:rPr>
              <a:t>of the </a:t>
            </a:r>
            <a:r>
              <a:rPr lang="en-US" sz="2800" b="1" dirty="0" smtClean="0">
                <a:solidFill>
                  <a:schemeClr val="accent1"/>
                </a:solidFill>
              </a:rPr>
              <a:t>Fine Line</a:t>
            </a:r>
            <a:r>
              <a:rPr lang="en-US" sz="2800" b="1" dirty="0" smtClean="0">
                <a:solidFill>
                  <a:schemeClr val="tx1">
                    <a:lumMod val="95000"/>
                    <a:lumOff val="5000"/>
                  </a:schemeClr>
                </a:solidFill>
              </a:rPr>
              <a:t>.</a:t>
            </a:r>
            <a:endParaRPr lang="en-US" sz="2800" b="1" dirty="0">
              <a:solidFill>
                <a:schemeClr val="tx1">
                  <a:lumMod val="95000"/>
                  <a:lumOff val="5000"/>
                </a:schemeClr>
              </a:solidFill>
            </a:endParaRPr>
          </a:p>
        </p:txBody>
      </p:sp>
    </p:spTree>
    <p:extLst>
      <p:ext uri="{BB962C8B-B14F-4D97-AF65-F5344CB8AC3E}">
        <p14:creationId xmlns:p14="http://schemas.microsoft.com/office/powerpoint/2010/main" val="4456115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1027664"/>
            <a:ext cx="7024744" cy="1639336"/>
          </a:xfrm>
        </p:spPr>
        <p:txBody>
          <a:bodyPr>
            <a:noAutofit/>
          </a:bodyPr>
          <a:lstStyle/>
          <a:p>
            <a:r>
              <a:rPr lang="en-US" b="1" dirty="0" smtClean="0"/>
              <a:t>Strategies</a:t>
            </a:r>
            <a:br>
              <a:rPr lang="en-US" b="1" dirty="0" smtClean="0"/>
            </a:br>
            <a:r>
              <a:rPr lang="en-US" b="1" dirty="0" smtClean="0"/>
              <a:t>for Staying on the Helpful Side of the Fine Line</a:t>
            </a:r>
            <a:endParaRPr lang="en-US" b="1" dirty="0"/>
          </a:p>
        </p:txBody>
      </p:sp>
      <p:sp>
        <p:nvSpPr>
          <p:cNvPr id="5" name="Content Placeholder 4"/>
          <p:cNvSpPr>
            <a:spLocks noGrp="1"/>
          </p:cNvSpPr>
          <p:nvPr>
            <p:ph idx="1"/>
          </p:nvPr>
        </p:nvSpPr>
        <p:spPr>
          <a:xfrm>
            <a:off x="1043492" y="3124200"/>
            <a:ext cx="6777317" cy="2895600"/>
          </a:xfrm>
        </p:spPr>
        <p:txBody>
          <a:bodyPr>
            <a:normAutofit/>
          </a:bodyPr>
          <a:lstStyle/>
          <a:p>
            <a:pPr marL="68580" indent="0">
              <a:buNone/>
            </a:pPr>
            <a:r>
              <a:rPr lang="en-US" b="1" dirty="0" smtClean="0">
                <a:solidFill>
                  <a:schemeClr val="tx1"/>
                </a:solidFill>
                <a:latin typeface="Georgia" panose="02040502050405020303" pitchFamily="18" charset="0"/>
              </a:rPr>
              <a:t>At a fundamental level it is helpful to see and</a:t>
            </a:r>
            <a:r>
              <a:rPr lang="en-US" b="1" dirty="0" smtClean="0">
                <a:latin typeface="Georgia" panose="02040502050405020303" pitchFamily="18" charset="0"/>
              </a:rPr>
              <a:t> </a:t>
            </a:r>
            <a:r>
              <a:rPr lang="en-US" b="1" dirty="0" smtClean="0">
                <a:solidFill>
                  <a:schemeClr val="accent1"/>
                </a:solidFill>
                <a:latin typeface="Georgia" panose="02040502050405020303" pitchFamily="18" charset="0"/>
              </a:rPr>
              <a:t>believe that we </a:t>
            </a:r>
            <a:r>
              <a:rPr lang="en-US" b="1" i="1" dirty="0" smtClean="0">
                <a:solidFill>
                  <a:schemeClr val="accent1"/>
                </a:solidFill>
                <a:latin typeface="Georgia" panose="02040502050405020303" pitchFamily="18" charset="0"/>
              </a:rPr>
              <a:t>can</a:t>
            </a:r>
            <a:r>
              <a:rPr lang="en-US" b="1" dirty="0" smtClean="0">
                <a:solidFill>
                  <a:schemeClr val="accent1"/>
                </a:solidFill>
                <a:latin typeface="Georgia" panose="02040502050405020303" pitchFamily="18" charset="0"/>
              </a:rPr>
              <a:t> go too far with helping </a:t>
            </a:r>
            <a:r>
              <a:rPr lang="en-US" b="1" dirty="0" smtClean="0">
                <a:solidFill>
                  <a:schemeClr val="tx1"/>
                </a:solidFill>
                <a:latin typeface="Georgia" panose="02040502050405020303" pitchFamily="18" charset="0"/>
              </a:rPr>
              <a:t>and inadvertently hurt the person we are trying to help.</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26118478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533400"/>
            <a:ext cx="7024744" cy="2286000"/>
          </a:xfrm>
        </p:spPr>
        <p:txBody>
          <a:bodyPr>
            <a:normAutofit/>
          </a:bodyPr>
          <a:lstStyle/>
          <a:p>
            <a:r>
              <a:rPr lang="en-US" b="1" dirty="0"/>
              <a:t>Strategies</a:t>
            </a:r>
            <a:br>
              <a:rPr lang="en-US" b="1" dirty="0"/>
            </a:br>
            <a:r>
              <a:rPr lang="en-US" b="1" dirty="0"/>
              <a:t>for Staying on the Helpful Side of the Fine Line</a:t>
            </a:r>
          </a:p>
        </p:txBody>
      </p:sp>
      <p:sp>
        <p:nvSpPr>
          <p:cNvPr id="3" name="Content Placeholder 2"/>
          <p:cNvSpPr>
            <a:spLocks noGrp="1"/>
          </p:cNvSpPr>
          <p:nvPr>
            <p:ph idx="1"/>
          </p:nvPr>
        </p:nvSpPr>
        <p:spPr>
          <a:xfrm>
            <a:off x="1043492" y="3048000"/>
            <a:ext cx="6777317" cy="2971800"/>
          </a:xfrm>
        </p:spPr>
        <p:txBody>
          <a:bodyPr>
            <a:normAutofit/>
          </a:bodyPr>
          <a:lstStyle/>
          <a:p>
            <a:pPr marL="68580" indent="0">
              <a:buNone/>
            </a:pPr>
            <a:r>
              <a:rPr lang="en-US" b="1" dirty="0" smtClean="0">
                <a:solidFill>
                  <a:schemeClr val="tx1"/>
                </a:solidFill>
                <a:latin typeface="Georgia" panose="02040502050405020303" pitchFamily="18" charset="0"/>
              </a:rPr>
              <a:t>At a fundamental level we want to </a:t>
            </a:r>
            <a:r>
              <a:rPr lang="en-US" b="1" dirty="0" smtClean="0">
                <a:solidFill>
                  <a:schemeClr val="accent1"/>
                </a:solidFill>
                <a:latin typeface="Georgia" panose="02040502050405020303" pitchFamily="18" charset="0"/>
              </a:rPr>
              <a:t>commit</a:t>
            </a:r>
            <a:r>
              <a:rPr lang="en-US" b="1" dirty="0" smtClean="0">
                <a:solidFill>
                  <a:schemeClr val="accent3"/>
                </a:solidFill>
                <a:latin typeface="Georgia" panose="02040502050405020303" pitchFamily="18" charset="0"/>
              </a:rPr>
              <a:t> </a:t>
            </a:r>
            <a:r>
              <a:rPr lang="en-US" b="1" dirty="0" smtClean="0">
                <a:solidFill>
                  <a:schemeClr val="tx1"/>
                </a:solidFill>
                <a:latin typeface="Georgia" panose="02040502050405020303" pitchFamily="18" charset="0"/>
              </a:rPr>
              <a:t>to acting in ways which foster the healthy development of self and other – which may mean </a:t>
            </a:r>
            <a:r>
              <a:rPr lang="en-US" b="1" dirty="0" smtClean="0">
                <a:solidFill>
                  <a:schemeClr val="accent1"/>
                </a:solidFill>
                <a:latin typeface="Georgia" panose="02040502050405020303" pitchFamily="18" charset="0"/>
              </a:rPr>
              <a:t>changing our thoughts and behaviors</a:t>
            </a:r>
            <a:r>
              <a:rPr lang="en-US" b="1" dirty="0">
                <a:latin typeface="Georgia" panose="02040502050405020303" pitchFamily="18" charset="0"/>
              </a:rPr>
              <a:t> </a:t>
            </a:r>
            <a:r>
              <a:rPr lang="en-US" b="1" dirty="0" smtClean="0">
                <a:latin typeface="Georgia" panose="02040502050405020303" pitchFamily="18" charset="0"/>
              </a:rPr>
              <a:t>and </a:t>
            </a:r>
            <a:r>
              <a:rPr lang="en-US" b="1" dirty="0" smtClean="0">
                <a:solidFill>
                  <a:schemeClr val="accent1"/>
                </a:solidFill>
                <a:latin typeface="Georgia" panose="02040502050405020303" pitchFamily="18" charset="0"/>
              </a:rPr>
              <a:t>learning to manage uncomfortable feelings </a:t>
            </a:r>
            <a:r>
              <a:rPr lang="en-US" b="1" dirty="0" smtClean="0">
                <a:solidFill>
                  <a:schemeClr val="tx1"/>
                </a:solidFill>
                <a:latin typeface="Georgia" panose="02040502050405020303" pitchFamily="18" charset="0"/>
              </a:rPr>
              <a:t>along the way.</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338095204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ancy\AppData\Local\Microsoft\Windows\INetCache\IE\Y8Y2Z1LD\change-is-good-you-go-first-button-095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05001"/>
            <a:ext cx="335279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063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1905000"/>
          </a:xfrm>
        </p:spPr>
        <p:txBody>
          <a:bodyPr>
            <a:normAutofit fontScale="90000"/>
          </a:bodyPr>
          <a:lstStyle/>
          <a:p>
            <a:r>
              <a:rPr lang="en-US" b="1" dirty="0"/>
              <a:t>Strategies</a:t>
            </a:r>
            <a:br>
              <a:rPr lang="en-US" b="1" dirty="0"/>
            </a:br>
            <a:r>
              <a:rPr lang="en-US" b="1" dirty="0"/>
              <a:t>for Staying on the Helpful Side of the Fine Line</a:t>
            </a:r>
          </a:p>
        </p:txBody>
      </p:sp>
      <p:sp>
        <p:nvSpPr>
          <p:cNvPr id="3" name="Content Placeholder 2"/>
          <p:cNvSpPr>
            <a:spLocks noGrp="1"/>
          </p:cNvSpPr>
          <p:nvPr>
            <p:ph idx="1"/>
          </p:nvPr>
        </p:nvSpPr>
        <p:spPr>
          <a:xfrm>
            <a:off x="1043492" y="2971800"/>
            <a:ext cx="6777317" cy="2860829"/>
          </a:xfrm>
        </p:spPr>
        <p:txBody>
          <a:bodyPr>
            <a:normAutofit/>
          </a:bodyPr>
          <a:lstStyle/>
          <a:p>
            <a:pPr marL="68580" indent="0">
              <a:buNone/>
            </a:pPr>
            <a:r>
              <a:rPr lang="en-US" b="1" dirty="0" smtClean="0">
                <a:solidFill>
                  <a:schemeClr val="tx1"/>
                </a:solidFill>
                <a:latin typeface="Georgia" panose="02040502050405020303" pitchFamily="18" charset="0"/>
              </a:rPr>
              <a:t>Applying the following </a:t>
            </a:r>
            <a:r>
              <a:rPr lang="en-US" b="1" dirty="0" smtClean="0">
                <a:solidFill>
                  <a:schemeClr val="accent1"/>
                </a:solidFill>
                <a:latin typeface="Georgia" panose="02040502050405020303" pitchFamily="18" charset="0"/>
              </a:rPr>
              <a:t>10 ideas and skills sets</a:t>
            </a:r>
            <a:r>
              <a:rPr lang="en-US" b="1" dirty="0" smtClean="0">
                <a:solidFill>
                  <a:schemeClr val="tx1"/>
                </a:solidFill>
                <a:latin typeface="Georgia" panose="02040502050405020303" pitchFamily="18" charset="0"/>
              </a:rPr>
              <a:t> can help us with our commitments to help not hurt:</a:t>
            </a:r>
          </a:p>
          <a:p>
            <a:pPr marL="68580" indent="0">
              <a:buNone/>
            </a:pPr>
            <a:endParaRPr lang="en-US" sz="1600" dirty="0">
              <a:solidFill>
                <a:schemeClr val="tx1">
                  <a:lumMod val="95000"/>
                  <a:lumOff val="5000"/>
                </a:schemeClr>
              </a:solidFill>
              <a:latin typeface="Georgia" panose="02040502050405020303" pitchFamily="18" charset="0"/>
            </a:endParaRPr>
          </a:p>
          <a:p>
            <a:pPr marL="582930" indent="-514350">
              <a:buFont typeface="+mj-lt"/>
              <a:buAutoNum type="arabicParenR"/>
            </a:pPr>
            <a:r>
              <a:rPr lang="en-US" b="1" dirty="0" smtClean="0">
                <a:solidFill>
                  <a:schemeClr val="accent1"/>
                </a:solidFill>
                <a:latin typeface="Georgia" panose="02040502050405020303" pitchFamily="18" charset="0"/>
              </a:rPr>
              <a:t>Increased self-awareness </a:t>
            </a:r>
            <a:r>
              <a:rPr lang="en-US" b="1" dirty="0" smtClean="0">
                <a:solidFill>
                  <a:schemeClr val="tx1">
                    <a:lumMod val="95000"/>
                    <a:lumOff val="5000"/>
                  </a:schemeClr>
                </a:solidFill>
                <a:latin typeface="Georgia" panose="02040502050405020303" pitchFamily="18" charset="0"/>
              </a:rPr>
              <a:t>as we are helping – noting feelings, thoughts, and behaviors</a:t>
            </a:r>
            <a:endParaRPr lang="en-US" b="1"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185410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639336"/>
          </a:xfrm>
        </p:spPr>
        <p:txBody>
          <a:bodyPr>
            <a:normAutofit/>
          </a:bodyPr>
          <a:lstStyle/>
          <a:p>
            <a:r>
              <a:rPr lang="en-US" b="1" dirty="0"/>
              <a:t>Strategies</a:t>
            </a:r>
            <a:r>
              <a:rPr lang="en-US" dirty="0">
                <a:solidFill>
                  <a:schemeClr val="accent3"/>
                </a:solidFill>
              </a:rPr>
              <a:t/>
            </a:r>
            <a:br>
              <a:rPr lang="en-US" dirty="0">
                <a:solidFill>
                  <a:schemeClr val="accent3"/>
                </a:solidFill>
              </a:rPr>
            </a:br>
            <a:endParaRPr lang="en-US" dirty="0"/>
          </a:p>
        </p:txBody>
      </p:sp>
      <p:sp>
        <p:nvSpPr>
          <p:cNvPr id="3" name="Content Placeholder 2"/>
          <p:cNvSpPr>
            <a:spLocks noGrp="1"/>
          </p:cNvSpPr>
          <p:nvPr>
            <p:ph idx="1"/>
          </p:nvPr>
        </p:nvSpPr>
        <p:spPr>
          <a:xfrm>
            <a:off x="1043492" y="2590800"/>
            <a:ext cx="6777317" cy="3241829"/>
          </a:xfrm>
        </p:spPr>
        <p:txBody>
          <a:bodyPr>
            <a:normAutofit/>
          </a:bodyPr>
          <a:lstStyle/>
          <a:p>
            <a:pPr marL="582930" indent="-514350">
              <a:buFont typeface="+mj-lt"/>
              <a:buAutoNum type="arabicParenR" startAt="2"/>
            </a:pPr>
            <a:r>
              <a:rPr lang="en-US" b="1" dirty="0" smtClean="0">
                <a:solidFill>
                  <a:schemeClr val="accent1"/>
                </a:solidFill>
                <a:latin typeface="Georgia" panose="02040502050405020303" pitchFamily="18" charset="0"/>
              </a:rPr>
              <a:t>Willingness</a:t>
            </a:r>
            <a:r>
              <a:rPr lang="en-US" b="1" dirty="0" smtClean="0">
                <a:solidFill>
                  <a:schemeClr val="accent3"/>
                </a:solidFill>
                <a:latin typeface="Georgia" panose="02040502050405020303" pitchFamily="18" charset="0"/>
              </a:rPr>
              <a:t> </a:t>
            </a:r>
            <a:r>
              <a:rPr lang="en-US" b="1" dirty="0" smtClean="0">
                <a:solidFill>
                  <a:schemeClr val="tx1"/>
                </a:solidFill>
                <a:latin typeface="Georgia" panose="02040502050405020303" pitchFamily="18" charset="0"/>
              </a:rPr>
              <a:t>to change our behaviors and learn to deal with the assortment of feelings and thoughts which may arise in us as we leave more for the other person to do</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4163562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Basic Definitions</a:t>
            </a:r>
            <a:br>
              <a:rPr lang="en-US" b="1" dirty="0" smtClean="0"/>
            </a:br>
            <a:r>
              <a:rPr lang="en-US" sz="2000" dirty="0" smtClean="0"/>
              <a:t>(Central Recovery Press, 2017)</a:t>
            </a:r>
            <a:endParaRPr lang="en-US" b="1" dirty="0"/>
          </a:p>
        </p:txBody>
      </p:sp>
      <p:sp>
        <p:nvSpPr>
          <p:cNvPr id="5" name="Content Placeholder 4"/>
          <p:cNvSpPr>
            <a:spLocks noGrp="1"/>
          </p:cNvSpPr>
          <p:nvPr>
            <p:ph idx="1"/>
          </p:nvPr>
        </p:nvSpPr>
        <p:spPr>
          <a:xfrm>
            <a:off x="1043492" y="2323652"/>
            <a:ext cx="6777317" cy="3772348"/>
          </a:xfrm>
        </p:spPr>
        <p:txBody>
          <a:bodyPr>
            <a:normAutofit lnSpcReduction="10000"/>
          </a:bodyPr>
          <a:lstStyle/>
          <a:p>
            <a:pPr>
              <a:buFont typeface="Arial" panose="020B0604020202020204" pitchFamily="34" charset="0"/>
              <a:buChar char="•"/>
            </a:pPr>
            <a:r>
              <a:rPr lang="en-US" b="1" dirty="0" smtClean="0">
                <a:solidFill>
                  <a:schemeClr val="tx1"/>
                </a:solidFill>
                <a:latin typeface="Georgia" panose="02040502050405020303" pitchFamily="18" charset="0"/>
              </a:rPr>
              <a:t>Enabling is the providing of help and support that </a:t>
            </a:r>
            <a:r>
              <a:rPr lang="en-US" b="1" dirty="0" smtClean="0">
                <a:solidFill>
                  <a:schemeClr val="accent1"/>
                </a:solidFill>
                <a:latin typeface="Georgia" panose="02040502050405020303" pitchFamily="18" charset="0"/>
              </a:rPr>
              <a:t>perpetuates</a:t>
            </a:r>
            <a:r>
              <a:rPr lang="en-US" b="1" dirty="0" smtClean="0">
                <a:solidFill>
                  <a:schemeClr val="tx1"/>
                </a:solidFill>
                <a:latin typeface="Georgia" panose="02040502050405020303" pitchFamily="18" charset="0"/>
              </a:rPr>
              <a:t> another person’s problem(s) rather than solves it.</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This help and support may be in the form of </a:t>
            </a:r>
            <a:r>
              <a:rPr lang="en-US" b="1" dirty="0" smtClean="0">
                <a:solidFill>
                  <a:schemeClr val="accent1"/>
                </a:solidFill>
                <a:latin typeface="Georgia" panose="02040502050405020303" pitchFamily="18" charset="0"/>
              </a:rPr>
              <a:t>taking responsibility or blame </a:t>
            </a:r>
            <a:r>
              <a:rPr lang="en-US" b="1" dirty="0" smtClean="0">
                <a:solidFill>
                  <a:schemeClr val="tx1"/>
                </a:solidFill>
                <a:latin typeface="Georgia" panose="02040502050405020303" pitchFamily="18" charset="0"/>
              </a:rPr>
              <a:t>for another person’s destructive behaviors or making </a:t>
            </a:r>
            <a:r>
              <a:rPr lang="en-US" b="1" dirty="0" smtClean="0">
                <a:solidFill>
                  <a:schemeClr val="accent1"/>
                </a:solidFill>
                <a:latin typeface="Georgia" panose="02040502050405020303" pitchFamily="18" charset="0"/>
              </a:rPr>
              <a:t>special  accommodations</a:t>
            </a:r>
            <a:r>
              <a:rPr lang="en-US" b="1" dirty="0" smtClean="0">
                <a:solidFill>
                  <a:schemeClr val="tx1"/>
                </a:solidFill>
                <a:latin typeface="Georgia" panose="02040502050405020303" pitchFamily="18" charset="0"/>
              </a:rPr>
              <a:t> for them. </a:t>
            </a:r>
          </a:p>
        </p:txBody>
      </p:sp>
    </p:spTree>
    <p:extLst>
      <p:ext uri="{BB962C8B-B14F-4D97-AF65-F5344CB8AC3E}">
        <p14:creationId xmlns:p14="http://schemas.microsoft.com/office/powerpoint/2010/main" val="273629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639336"/>
          </a:xfrm>
        </p:spPr>
        <p:txBody>
          <a:bodyPr>
            <a:normAutofit/>
          </a:bodyPr>
          <a:lstStyle/>
          <a:p>
            <a:r>
              <a:rPr lang="en-US" b="1" dirty="0"/>
              <a:t>Strategies</a:t>
            </a:r>
            <a:r>
              <a:rPr lang="en-US" dirty="0">
                <a:solidFill>
                  <a:schemeClr val="accent3"/>
                </a:solidFill>
              </a:rPr>
              <a:t/>
            </a:r>
            <a:br>
              <a:rPr lang="en-US" dirty="0">
                <a:solidFill>
                  <a:schemeClr val="accent3"/>
                </a:solidFill>
              </a:rPr>
            </a:br>
            <a:endParaRPr lang="en-US" dirty="0"/>
          </a:p>
        </p:txBody>
      </p:sp>
      <p:sp>
        <p:nvSpPr>
          <p:cNvPr id="3" name="Content Placeholder 2"/>
          <p:cNvSpPr>
            <a:spLocks noGrp="1"/>
          </p:cNvSpPr>
          <p:nvPr>
            <p:ph idx="1"/>
          </p:nvPr>
        </p:nvSpPr>
        <p:spPr>
          <a:xfrm>
            <a:off x="990600" y="2286001"/>
            <a:ext cx="6777317" cy="3200400"/>
          </a:xfrm>
        </p:spPr>
        <p:txBody>
          <a:bodyPr>
            <a:normAutofit/>
          </a:bodyPr>
          <a:lstStyle/>
          <a:p>
            <a:pPr marL="365760" lvl="1" indent="0">
              <a:buNone/>
            </a:pPr>
            <a:endParaRPr lang="en-US" sz="2400" b="1" dirty="0" smtClean="0">
              <a:solidFill>
                <a:schemeClr val="accent1"/>
              </a:solidFill>
              <a:latin typeface="Georgia" panose="02040502050405020303" pitchFamily="18" charset="0"/>
            </a:endParaRPr>
          </a:p>
          <a:p>
            <a:pPr marL="68580" indent="0">
              <a:buNone/>
            </a:pPr>
            <a:r>
              <a:rPr lang="en-US" b="1" dirty="0" smtClean="0">
                <a:solidFill>
                  <a:schemeClr val="accent1"/>
                </a:solidFill>
                <a:latin typeface="Georgia" panose="02040502050405020303" pitchFamily="18" charset="0"/>
              </a:rPr>
              <a:t>Learning new skills </a:t>
            </a:r>
            <a:r>
              <a:rPr lang="en-US" b="1" dirty="0" smtClean="0">
                <a:solidFill>
                  <a:schemeClr val="tx1"/>
                </a:solidFill>
                <a:latin typeface="Georgia" panose="02040502050405020303" pitchFamily="18" charset="0"/>
              </a:rPr>
              <a:t>and/or practicing ones we already know will be important as we stay in the helpful zone.</a:t>
            </a:r>
          </a:p>
          <a:p>
            <a:pPr marL="365760" lvl="1" indent="0">
              <a:buNone/>
            </a:pPr>
            <a:endParaRPr lang="en-US" sz="2400" b="1" dirty="0" smtClean="0">
              <a:solidFill>
                <a:schemeClr val="tx1">
                  <a:lumMod val="95000"/>
                  <a:lumOff val="5000"/>
                </a:schemeClr>
              </a:solidFill>
              <a:latin typeface="Georgia" panose="02040502050405020303" pitchFamily="18" charset="0"/>
            </a:endParaRPr>
          </a:p>
        </p:txBody>
      </p:sp>
    </p:spTree>
    <p:extLst>
      <p:ext uri="{BB962C8B-B14F-4D97-AF65-F5344CB8AC3E}">
        <p14:creationId xmlns:p14="http://schemas.microsoft.com/office/powerpoint/2010/main" val="11595667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Strategies</a:t>
            </a:r>
            <a:endParaRPr lang="en-US" dirty="0"/>
          </a:p>
        </p:txBody>
      </p:sp>
      <p:sp>
        <p:nvSpPr>
          <p:cNvPr id="3" name="Content Placeholder 2"/>
          <p:cNvSpPr>
            <a:spLocks noGrp="1"/>
          </p:cNvSpPr>
          <p:nvPr>
            <p:ph idx="1"/>
          </p:nvPr>
        </p:nvSpPr>
        <p:spPr>
          <a:xfrm>
            <a:off x="1043492" y="2590800"/>
            <a:ext cx="6777317" cy="3241829"/>
          </a:xfrm>
        </p:spPr>
        <p:txBody>
          <a:bodyPr/>
          <a:lstStyle/>
          <a:p>
            <a:pPr marL="68580" lvl="1" indent="0">
              <a:buNone/>
            </a:pPr>
            <a:r>
              <a:rPr lang="en-US" sz="2400" b="1" dirty="0" smtClean="0">
                <a:solidFill>
                  <a:schemeClr val="accent1"/>
                </a:solidFill>
                <a:latin typeface="Georgia" panose="02040502050405020303" pitchFamily="18" charset="0"/>
              </a:rPr>
              <a:t>Skill sets</a:t>
            </a:r>
            <a:r>
              <a:rPr lang="en-US" sz="2400" b="1" dirty="0" smtClean="0">
                <a:solidFill>
                  <a:schemeClr val="tx1">
                    <a:lumMod val="95000"/>
                    <a:lumOff val="5000"/>
                  </a:schemeClr>
                </a:solidFill>
                <a:latin typeface="Georgia" panose="02040502050405020303" pitchFamily="18" charset="0"/>
              </a:rPr>
              <a:t> </a:t>
            </a:r>
            <a:r>
              <a:rPr lang="en-US" sz="2400" b="1" dirty="0">
                <a:solidFill>
                  <a:schemeClr val="tx1"/>
                </a:solidFill>
                <a:latin typeface="Georgia" panose="02040502050405020303" pitchFamily="18" charset="0"/>
              </a:rPr>
              <a:t>we </a:t>
            </a:r>
            <a:r>
              <a:rPr lang="en-US" sz="2400" b="1" dirty="0" smtClean="0">
                <a:solidFill>
                  <a:schemeClr val="tx1"/>
                </a:solidFill>
                <a:latin typeface="Georgia" panose="02040502050405020303" pitchFamily="18" charset="0"/>
              </a:rPr>
              <a:t>will study </a:t>
            </a:r>
            <a:r>
              <a:rPr lang="en-US" sz="2400" b="1" dirty="0">
                <a:solidFill>
                  <a:schemeClr val="tx1"/>
                </a:solidFill>
                <a:latin typeface="Georgia" panose="02040502050405020303" pitchFamily="18" charset="0"/>
              </a:rPr>
              <a:t>here </a:t>
            </a:r>
            <a:r>
              <a:rPr lang="en-US" sz="2400" b="1" dirty="0" smtClean="0">
                <a:solidFill>
                  <a:schemeClr val="tx1"/>
                </a:solidFill>
                <a:latin typeface="Georgia" panose="02040502050405020303" pitchFamily="18" charset="0"/>
              </a:rPr>
              <a:t>include:</a:t>
            </a:r>
          </a:p>
          <a:p>
            <a:pPr marL="68580" lvl="1" indent="0">
              <a:buNone/>
            </a:pPr>
            <a:endParaRPr lang="en-US" sz="2400" b="1" dirty="0" smtClean="0">
              <a:solidFill>
                <a:schemeClr val="tx1">
                  <a:lumMod val="95000"/>
                  <a:lumOff val="5000"/>
                </a:schemeClr>
              </a:solidFill>
              <a:latin typeface="Georgia" panose="02040502050405020303" pitchFamily="18" charset="0"/>
            </a:endParaRPr>
          </a:p>
          <a:p>
            <a:pPr marL="525780" lvl="1" indent="-457200">
              <a:buFont typeface="+mj-lt"/>
              <a:buAutoNum type="arabicParenR" startAt="3"/>
            </a:pPr>
            <a:r>
              <a:rPr lang="en-US" sz="2400" b="1" dirty="0" smtClean="0">
                <a:solidFill>
                  <a:schemeClr val="accent1"/>
                </a:solidFill>
                <a:latin typeface="Georgia" panose="02040502050405020303" pitchFamily="18" charset="0"/>
              </a:rPr>
              <a:t>Detaching</a:t>
            </a:r>
          </a:p>
          <a:p>
            <a:pPr marL="525780" lvl="1" indent="-457200">
              <a:buFont typeface="+mj-lt"/>
              <a:buAutoNum type="arabicParenR" startAt="3"/>
            </a:pPr>
            <a:r>
              <a:rPr lang="en-US" sz="2400" b="1" dirty="0" smtClean="0">
                <a:solidFill>
                  <a:schemeClr val="accent1"/>
                </a:solidFill>
                <a:latin typeface="Georgia" panose="02040502050405020303" pitchFamily="18" charset="0"/>
              </a:rPr>
              <a:t>Frustration Tolerance</a:t>
            </a:r>
          </a:p>
          <a:p>
            <a:pPr marL="525780" lvl="1" indent="-457200">
              <a:buFont typeface="+mj-lt"/>
              <a:buAutoNum type="arabicParenR" startAt="3"/>
            </a:pPr>
            <a:r>
              <a:rPr lang="en-US" sz="2400" b="1" dirty="0" smtClean="0">
                <a:solidFill>
                  <a:schemeClr val="accent1"/>
                </a:solidFill>
                <a:latin typeface="Georgia" panose="02040502050405020303" pitchFamily="18" charset="0"/>
              </a:rPr>
              <a:t>Anxiety Management</a:t>
            </a:r>
          </a:p>
          <a:p>
            <a:pPr marL="525780" lvl="1" indent="-457200">
              <a:buFont typeface="+mj-lt"/>
              <a:buAutoNum type="arabicParenR" startAt="3"/>
            </a:pPr>
            <a:r>
              <a:rPr lang="en-US" sz="2400" b="1" dirty="0" smtClean="0">
                <a:solidFill>
                  <a:schemeClr val="accent1"/>
                </a:solidFill>
                <a:latin typeface="Georgia" panose="02040502050405020303" pitchFamily="18" charset="0"/>
              </a:rPr>
              <a:t>Boundary Setting</a:t>
            </a:r>
            <a:endParaRPr lang="en-US" sz="2400" b="1" dirty="0">
              <a:solidFill>
                <a:schemeClr val="accent1"/>
              </a:solidFill>
              <a:latin typeface="Georgia" panose="02040502050405020303" pitchFamily="18" charset="0"/>
            </a:endParaRPr>
          </a:p>
          <a:p>
            <a:pPr marL="68580" indent="0">
              <a:buNone/>
            </a:pPr>
            <a:endParaRPr lang="en-US" dirty="0"/>
          </a:p>
        </p:txBody>
      </p:sp>
    </p:spTree>
    <p:extLst>
      <p:ext uri="{BB962C8B-B14F-4D97-AF65-F5344CB8AC3E}">
        <p14:creationId xmlns:p14="http://schemas.microsoft.com/office/powerpoint/2010/main" val="25432829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Strategies</a:t>
            </a:r>
            <a:endParaRPr lang="en-US" dirty="0"/>
          </a:p>
        </p:txBody>
      </p:sp>
      <p:sp>
        <p:nvSpPr>
          <p:cNvPr id="3" name="Content Placeholder 2"/>
          <p:cNvSpPr>
            <a:spLocks noGrp="1"/>
          </p:cNvSpPr>
          <p:nvPr>
            <p:ph idx="1"/>
          </p:nvPr>
        </p:nvSpPr>
        <p:spPr/>
        <p:txBody>
          <a:bodyPr>
            <a:normAutofit/>
          </a:bodyPr>
          <a:lstStyle/>
          <a:p>
            <a:pPr marL="68580" indent="0">
              <a:buNone/>
            </a:pPr>
            <a:r>
              <a:rPr lang="en-US" b="1" dirty="0" smtClean="0">
                <a:solidFill>
                  <a:schemeClr val="tx1"/>
                </a:solidFill>
                <a:latin typeface="Georgia" panose="02040502050405020303" pitchFamily="18" charset="0"/>
              </a:rPr>
              <a:t>But first, let’s anchor ourselves in </a:t>
            </a:r>
            <a:r>
              <a:rPr lang="en-US" b="1" dirty="0" smtClean="0">
                <a:solidFill>
                  <a:schemeClr val="accent1"/>
                </a:solidFill>
                <a:latin typeface="Georgia" panose="02040502050405020303" pitchFamily="18" charset="0"/>
              </a:rPr>
              <a:t>5 Core Skills </a:t>
            </a:r>
            <a:r>
              <a:rPr lang="en-US" b="1" dirty="0" smtClean="0">
                <a:solidFill>
                  <a:schemeClr val="tx1"/>
                </a:solidFill>
                <a:latin typeface="Georgia" panose="02040502050405020303" pitchFamily="18" charset="0"/>
              </a:rPr>
              <a:t>that are involved in each of these skill sets.</a:t>
            </a:r>
          </a:p>
          <a:p>
            <a:pPr marL="68580" indent="0">
              <a:buNone/>
            </a:pPr>
            <a:endParaRPr lang="en-US" b="1" dirty="0">
              <a:solidFill>
                <a:schemeClr val="tx1"/>
              </a:solidFill>
              <a:latin typeface="Georgia" panose="02040502050405020303" pitchFamily="18" charset="0"/>
            </a:endParaRPr>
          </a:p>
          <a:p>
            <a:pPr marL="68580" indent="0">
              <a:buNone/>
            </a:pPr>
            <a:r>
              <a:rPr lang="en-US" b="1" dirty="0" smtClean="0">
                <a:solidFill>
                  <a:schemeClr val="tx1"/>
                </a:solidFill>
                <a:latin typeface="Georgia" panose="02040502050405020303" pitchFamily="18" charset="0"/>
              </a:rPr>
              <a:t>These </a:t>
            </a:r>
            <a:r>
              <a:rPr lang="en-US" b="1" dirty="0" smtClean="0">
                <a:solidFill>
                  <a:schemeClr val="accent1"/>
                </a:solidFill>
                <a:latin typeface="Georgia" panose="02040502050405020303" pitchFamily="18" charset="0"/>
              </a:rPr>
              <a:t>5 Core Skills </a:t>
            </a:r>
            <a:r>
              <a:rPr lang="en-US" b="1" dirty="0" smtClean="0">
                <a:solidFill>
                  <a:schemeClr val="tx1"/>
                </a:solidFill>
                <a:latin typeface="Georgia" panose="02040502050405020303" pitchFamily="18" charset="0"/>
              </a:rPr>
              <a:t>are foundational and can help us </a:t>
            </a:r>
            <a:r>
              <a:rPr lang="en-US" b="1" dirty="0" smtClean="0">
                <a:solidFill>
                  <a:schemeClr val="accent1"/>
                </a:solidFill>
                <a:latin typeface="Georgia" panose="02040502050405020303" pitchFamily="18" charset="0"/>
              </a:rPr>
              <a:t>center our self </a:t>
            </a:r>
            <a:r>
              <a:rPr lang="en-US" b="1" dirty="0" smtClean="0">
                <a:solidFill>
                  <a:schemeClr val="tx1"/>
                </a:solidFill>
                <a:latin typeface="Georgia" panose="02040502050405020303" pitchFamily="18" charset="0"/>
              </a:rPr>
              <a:t>and then </a:t>
            </a:r>
            <a:r>
              <a:rPr lang="en-US" b="1" dirty="0" smtClean="0">
                <a:solidFill>
                  <a:schemeClr val="accent1"/>
                </a:solidFill>
                <a:latin typeface="Georgia" panose="02040502050405020303" pitchFamily="18" charset="0"/>
              </a:rPr>
              <a:t>tune in</a:t>
            </a:r>
            <a:r>
              <a:rPr lang="en-US" b="1" dirty="0" smtClean="0">
                <a:solidFill>
                  <a:schemeClr val="tx1"/>
                </a:solidFill>
                <a:latin typeface="Georgia" panose="02040502050405020303" pitchFamily="18" charset="0"/>
              </a:rPr>
              <a:t> to what we really want to say and/or do.</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6537355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Strategies</a:t>
            </a:r>
            <a:endParaRPr lang="en-US" dirty="0"/>
          </a:p>
        </p:txBody>
      </p:sp>
      <p:sp>
        <p:nvSpPr>
          <p:cNvPr id="3" name="Content Placeholder 2"/>
          <p:cNvSpPr>
            <a:spLocks noGrp="1"/>
          </p:cNvSpPr>
          <p:nvPr>
            <p:ph idx="1"/>
          </p:nvPr>
        </p:nvSpPr>
        <p:spPr>
          <a:xfrm>
            <a:off x="1043492" y="2362200"/>
            <a:ext cx="6777317" cy="3470429"/>
          </a:xfrm>
        </p:spPr>
        <p:txBody>
          <a:bodyPr/>
          <a:lstStyle/>
          <a:p>
            <a:pPr marL="68580" indent="0" algn="ctr">
              <a:buNone/>
            </a:pPr>
            <a:r>
              <a:rPr lang="en-US" sz="2800" b="1" dirty="0" smtClean="0">
                <a:solidFill>
                  <a:schemeClr val="accent1"/>
                </a:solidFill>
                <a:latin typeface="Georgia" panose="02040502050405020303" pitchFamily="18" charset="0"/>
              </a:rPr>
              <a:t>5 Core Skills</a:t>
            </a:r>
          </a:p>
          <a:p>
            <a:pPr marL="68580" indent="0" algn="ctr">
              <a:buNone/>
            </a:pPr>
            <a:endParaRPr lang="en-US" sz="1600" b="1" dirty="0" smtClean="0">
              <a:solidFill>
                <a:schemeClr val="tx1"/>
              </a:solidFill>
              <a:latin typeface="Georgia" panose="02040502050405020303" pitchFamily="18" charset="0"/>
            </a:endParaRPr>
          </a:p>
          <a:p>
            <a:pPr marL="1243584" lvl="5" indent="0">
              <a:buNone/>
            </a:pPr>
            <a:r>
              <a:rPr lang="en-US" sz="2400" b="1" dirty="0" smtClean="0">
                <a:solidFill>
                  <a:schemeClr val="tx1"/>
                </a:solidFill>
                <a:latin typeface="Georgia" panose="02040502050405020303" pitchFamily="18" charset="0"/>
              </a:rPr>
              <a:t>1- Pause or Stop</a:t>
            </a:r>
          </a:p>
          <a:p>
            <a:pPr marL="1243584" lvl="5" indent="0">
              <a:buNone/>
            </a:pPr>
            <a:r>
              <a:rPr lang="en-US" sz="2400" b="1" dirty="0" smtClean="0">
                <a:solidFill>
                  <a:schemeClr val="tx1"/>
                </a:solidFill>
                <a:latin typeface="Georgia" panose="02040502050405020303" pitchFamily="18" charset="0"/>
              </a:rPr>
              <a:t>2- Mindful breathing</a:t>
            </a:r>
          </a:p>
          <a:p>
            <a:pPr marL="1243584" lvl="5" indent="0">
              <a:buNone/>
            </a:pPr>
            <a:r>
              <a:rPr lang="en-US" sz="2400" b="1" dirty="0" smtClean="0">
                <a:solidFill>
                  <a:schemeClr val="tx1"/>
                </a:solidFill>
                <a:latin typeface="Georgia" panose="02040502050405020303" pitchFamily="18" charset="0"/>
              </a:rPr>
              <a:t>3- Quieting thoughts</a:t>
            </a:r>
          </a:p>
          <a:p>
            <a:pPr marL="1243584" lvl="5" indent="0">
              <a:buNone/>
            </a:pPr>
            <a:r>
              <a:rPr lang="en-US" sz="2400" b="1" dirty="0" smtClean="0">
                <a:solidFill>
                  <a:schemeClr val="tx1"/>
                </a:solidFill>
                <a:latin typeface="Georgia" panose="02040502050405020303" pitchFamily="18" charset="0"/>
              </a:rPr>
              <a:t>4- Releasing body tension</a:t>
            </a:r>
          </a:p>
          <a:p>
            <a:pPr marL="1243584" lvl="5" indent="0">
              <a:buNone/>
            </a:pPr>
            <a:r>
              <a:rPr lang="en-US" sz="2400" b="1" dirty="0" smtClean="0">
                <a:solidFill>
                  <a:schemeClr val="tx1"/>
                </a:solidFill>
                <a:latin typeface="Georgia" panose="02040502050405020303" pitchFamily="18" charset="0"/>
              </a:rPr>
              <a:t>5- Present moment awareness</a:t>
            </a:r>
          </a:p>
        </p:txBody>
      </p:sp>
    </p:spTree>
    <p:extLst>
      <p:ext uri="{BB962C8B-B14F-4D97-AF65-F5344CB8AC3E}">
        <p14:creationId xmlns:p14="http://schemas.microsoft.com/office/powerpoint/2010/main" val="23340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9" name="Picture 9" descr="C:\Users\nancy\AppData\Local\Microsoft\Windows\INetCache\IE\6Z232WR4\beach-1850218_960_7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38200"/>
            <a:ext cx="7239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5297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 and Strategies</a:t>
            </a:r>
            <a:endParaRPr lang="en-US" dirty="0"/>
          </a:p>
        </p:txBody>
      </p:sp>
      <p:sp>
        <p:nvSpPr>
          <p:cNvPr id="3" name="Content Placeholder 2"/>
          <p:cNvSpPr>
            <a:spLocks noGrp="1"/>
          </p:cNvSpPr>
          <p:nvPr>
            <p:ph idx="1"/>
          </p:nvPr>
        </p:nvSpPr>
        <p:spPr>
          <a:xfrm>
            <a:off x="1043492" y="2590800"/>
            <a:ext cx="6777317" cy="3241829"/>
          </a:xfrm>
        </p:spPr>
        <p:txBody>
          <a:bodyPr/>
          <a:lstStyle/>
          <a:p>
            <a:pPr marL="525780" indent="-457200">
              <a:buFont typeface="+mj-lt"/>
              <a:buAutoNum type="arabicPeriod" startAt="14"/>
            </a:pPr>
            <a:r>
              <a:rPr lang="en-US" b="1" dirty="0" smtClean="0">
                <a:solidFill>
                  <a:schemeClr val="tx1"/>
                </a:solidFill>
                <a:latin typeface="Georgia" panose="02040502050405020303" pitchFamily="18" charset="0"/>
              </a:rPr>
              <a:t>Of these </a:t>
            </a:r>
            <a:r>
              <a:rPr lang="en-US" b="1" dirty="0" smtClean="0">
                <a:solidFill>
                  <a:schemeClr val="accent1"/>
                </a:solidFill>
                <a:latin typeface="Georgia" panose="02040502050405020303" pitchFamily="18" charset="0"/>
              </a:rPr>
              <a:t>5 Core Skills </a:t>
            </a:r>
            <a:r>
              <a:rPr lang="en-US" b="1" dirty="0" smtClean="0">
                <a:solidFill>
                  <a:schemeClr val="tx1"/>
                </a:solidFill>
                <a:latin typeface="Georgia" panose="02040502050405020303" pitchFamily="18" charset="0"/>
              </a:rPr>
              <a:t>which can help to calm us and connect with our self in healthy, productive ways, which skills appeal to you the most? Which ones work for you? What are other ways you calm your self?</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36948101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ancy\AppData\Local\Microsoft\Windows\INetCache\IE\F8RC30V1\calm-ic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4953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2149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Strategies</a:t>
            </a:r>
            <a:endParaRPr lang="en-US" dirty="0"/>
          </a:p>
        </p:txBody>
      </p:sp>
      <p:sp>
        <p:nvSpPr>
          <p:cNvPr id="3" name="Content Placeholder 2"/>
          <p:cNvSpPr>
            <a:spLocks noGrp="1"/>
          </p:cNvSpPr>
          <p:nvPr>
            <p:ph idx="1"/>
          </p:nvPr>
        </p:nvSpPr>
        <p:spPr>
          <a:xfrm>
            <a:off x="1043492" y="2057400"/>
            <a:ext cx="6777317" cy="3775229"/>
          </a:xfrm>
        </p:spPr>
        <p:txBody>
          <a:bodyPr/>
          <a:lstStyle/>
          <a:p>
            <a:pPr marL="68580" indent="0" algn="ctr">
              <a:buNone/>
            </a:pPr>
            <a:endParaRPr lang="en-US" b="1" dirty="0" smtClean="0">
              <a:solidFill>
                <a:schemeClr val="accent1"/>
              </a:solidFill>
              <a:latin typeface="Georgia" panose="02040502050405020303" pitchFamily="18" charset="0"/>
            </a:endParaRPr>
          </a:p>
          <a:p>
            <a:pPr marL="68580" indent="0">
              <a:buNone/>
            </a:pPr>
            <a:r>
              <a:rPr lang="en-US" b="1" dirty="0" smtClean="0">
                <a:solidFill>
                  <a:schemeClr val="tx1"/>
                </a:solidFill>
                <a:latin typeface="Georgia" panose="02040502050405020303" pitchFamily="18" charset="0"/>
              </a:rPr>
              <a:t>And then there are </a:t>
            </a:r>
            <a:r>
              <a:rPr lang="en-US" b="1" dirty="0" smtClean="0">
                <a:solidFill>
                  <a:schemeClr val="accent1"/>
                </a:solidFill>
                <a:latin typeface="Georgia" panose="02040502050405020303" pitchFamily="18" charset="0"/>
              </a:rPr>
              <a:t>3 Core Relationship Dynamics </a:t>
            </a:r>
            <a:r>
              <a:rPr lang="en-US" b="1" dirty="0" smtClean="0">
                <a:solidFill>
                  <a:schemeClr val="tx1"/>
                </a:solidFill>
                <a:latin typeface="Georgia" panose="02040502050405020303" pitchFamily="18" charset="0"/>
              </a:rPr>
              <a:t>to be aware of as we try to offer the </a:t>
            </a:r>
            <a:r>
              <a:rPr lang="en-US" b="1" dirty="0" smtClean="0">
                <a:solidFill>
                  <a:schemeClr val="accent1"/>
                </a:solidFill>
                <a:latin typeface="Georgia" panose="02040502050405020303" pitchFamily="18" charset="0"/>
              </a:rPr>
              <a:t>right amount of help and caregiving</a:t>
            </a:r>
            <a:r>
              <a:rPr lang="en-US" b="1" dirty="0" smtClean="0">
                <a:solidFill>
                  <a:schemeClr val="tx1"/>
                </a:solidFill>
                <a:latin typeface="Georgia" panose="02040502050405020303" pitchFamily="18" charset="0"/>
              </a:rPr>
              <a:t>, </a:t>
            </a:r>
          </a:p>
          <a:p>
            <a:pPr>
              <a:buFont typeface="Arial" panose="020B0604020202020204" pitchFamily="34" charset="0"/>
              <a:buChar char="•"/>
            </a:pPr>
            <a:r>
              <a:rPr lang="en-US" b="1" dirty="0" smtClean="0">
                <a:solidFill>
                  <a:schemeClr val="tx1"/>
                </a:solidFill>
                <a:latin typeface="Georgia" panose="02040502050405020303" pitchFamily="18" charset="0"/>
              </a:rPr>
              <a:t>the amount that may benefit the other person but not disempower them, </a:t>
            </a:r>
          </a:p>
          <a:p>
            <a:pPr>
              <a:buFont typeface="Arial" panose="020B0604020202020204" pitchFamily="34" charset="0"/>
              <a:buChar char="•"/>
            </a:pPr>
            <a:r>
              <a:rPr lang="en-US" b="1" dirty="0" smtClean="0">
                <a:solidFill>
                  <a:schemeClr val="tx1"/>
                </a:solidFill>
                <a:latin typeface="Georgia" panose="02040502050405020303" pitchFamily="18" charset="0"/>
              </a:rPr>
              <a:t>the amount that we feel responsible for doing but stopping short of taking care of their responsibilities.</a:t>
            </a:r>
            <a:endParaRPr lang="en-US" b="1" dirty="0">
              <a:solidFill>
                <a:schemeClr val="accent1"/>
              </a:solidFill>
              <a:latin typeface="Georgia" panose="02040502050405020303" pitchFamily="18" charset="0"/>
            </a:endParaRPr>
          </a:p>
        </p:txBody>
      </p:sp>
    </p:spTree>
    <p:extLst>
      <p:ext uri="{BB962C8B-B14F-4D97-AF65-F5344CB8AC3E}">
        <p14:creationId xmlns:p14="http://schemas.microsoft.com/office/powerpoint/2010/main" val="266260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14500" y="1257300"/>
            <a:ext cx="5638800" cy="4495800"/>
          </a:xfrm>
          <a:prstGeom prst="rect">
            <a:avLst/>
          </a:prstGeom>
        </p:spPr>
      </p:pic>
    </p:spTree>
    <p:extLst>
      <p:ext uri="{BB962C8B-B14F-4D97-AF65-F5344CB8AC3E}">
        <p14:creationId xmlns:p14="http://schemas.microsoft.com/office/powerpoint/2010/main" val="2553098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953536"/>
          </a:xfrm>
        </p:spPr>
        <p:txBody>
          <a:bodyPr/>
          <a:lstStyle/>
          <a:p>
            <a:r>
              <a:rPr lang="en-US" b="1" dirty="0" smtClean="0"/>
              <a:t>You and Strategies</a:t>
            </a:r>
            <a:endParaRPr lang="en-US" dirty="0"/>
          </a:p>
        </p:txBody>
      </p:sp>
      <p:sp>
        <p:nvSpPr>
          <p:cNvPr id="3" name="Content Placeholder 2"/>
          <p:cNvSpPr>
            <a:spLocks noGrp="1"/>
          </p:cNvSpPr>
          <p:nvPr>
            <p:ph idx="1"/>
          </p:nvPr>
        </p:nvSpPr>
        <p:spPr>
          <a:xfrm>
            <a:off x="838200" y="2209800"/>
            <a:ext cx="7010400" cy="3657600"/>
          </a:xfrm>
        </p:spPr>
        <p:txBody>
          <a:bodyPr>
            <a:normAutofit fontScale="85000" lnSpcReduction="10000"/>
          </a:bodyPr>
          <a:lstStyle/>
          <a:p>
            <a:pPr marL="525780" indent="-457200">
              <a:buFont typeface="+mj-lt"/>
              <a:buAutoNum type="arabicPeriod" startAt="15"/>
            </a:pPr>
            <a:r>
              <a:rPr lang="en-US" sz="2800" b="1" dirty="0" smtClean="0">
                <a:solidFill>
                  <a:schemeClr val="tx1"/>
                </a:solidFill>
                <a:latin typeface="Georgia" panose="02040502050405020303" pitchFamily="18" charset="0"/>
              </a:rPr>
              <a:t>As you consider these</a:t>
            </a:r>
            <a:r>
              <a:rPr lang="en-US" sz="2800" b="1" dirty="0" smtClean="0">
                <a:latin typeface="Georgia" panose="02040502050405020303" pitchFamily="18" charset="0"/>
              </a:rPr>
              <a:t> </a:t>
            </a:r>
            <a:r>
              <a:rPr lang="en-US" sz="2800" b="1" dirty="0" smtClean="0">
                <a:solidFill>
                  <a:schemeClr val="accent1"/>
                </a:solidFill>
                <a:latin typeface="Georgia" panose="02040502050405020303" pitchFamily="18" charset="0"/>
              </a:rPr>
              <a:t>3 Core Relationship Dynamics</a:t>
            </a:r>
            <a:r>
              <a:rPr lang="en-US" sz="2800" b="1" dirty="0" smtClean="0">
                <a:latin typeface="Georgia" panose="02040502050405020303" pitchFamily="18" charset="0"/>
              </a:rPr>
              <a:t>, </a:t>
            </a:r>
            <a:r>
              <a:rPr lang="en-US" sz="2800" b="1" dirty="0" smtClean="0">
                <a:solidFill>
                  <a:schemeClr val="tx1"/>
                </a:solidFill>
                <a:latin typeface="Georgia" panose="02040502050405020303" pitchFamily="18" charset="0"/>
              </a:rPr>
              <a:t>are you more inclined toward one over the other: enmeshed, alienated, healthy/dynamic?</a:t>
            </a:r>
          </a:p>
          <a:p>
            <a:pPr marL="525780" indent="-457200">
              <a:buFont typeface="+mj-lt"/>
              <a:buAutoNum type="arabicPeriod" startAt="15"/>
            </a:pPr>
            <a:endParaRPr lang="en-US" sz="2800" b="1" dirty="0" smtClean="0">
              <a:solidFill>
                <a:schemeClr val="tx1"/>
              </a:solidFill>
              <a:latin typeface="Georgia" panose="02040502050405020303" pitchFamily="18" charset="0"/>
            </a:endParaRPr>
          </a:p>
          <a:p>
            <a:pPr marL="525780" indent="-457200">
              <a:buFont typeface="+mj-lt"/>
              <a:buAutoNum type="arabicPeriod" startAt="15"/>
            </a:pPr>
            <a:r>
              <a:rPr lang="en-US" sz="2800" b="1" dirty="0" smtClean="0">
                <a:solidFill>
                  <a:schemeClr val="tx1"/>
                </a:solidFill>
                <a:latin typeface="Georgia" panose="02040502050405020303" pitchFamily="18" charset="0"/>
              </a:rPr>
              <a:t>Thinking of the person you identified in question #3 who you feel challenged to help not hurt, what are your relationship dynamics like with that person?</a:t>
            </a:r>
          </a:p>
          <a:p>
            <a:pPr marL="525780" indent="-457200">
              <a:buFont typeface="+mj-lt"/>
              <a:buAutoNum type="arabicPeriod" startAt="15"/>
            </a:pPr>
            <a:endParaRPr lang="en-US" sz="2800" b="1" dirty="0">
              <a:solidFill>
                <a:schemeClr val="tx1"/>
              </a:solidFill>
              <a:latin typeface="Georgia" panose="02040502050405020303" pitchFamily="18" charset="0"/>
            </a:endParaRPr>
          </a:p>
          <a:p>
            <a:pPr marL="68580" indent="0">
              <a:buNone/>
            </a:pPr>
            <a:endParaRPr lang="en-US" b="1" dirty="0">
              <a:latin typeface="Georgia" panose="02040502050405020303" pitchFamily="18" charset="0"/>
            </a:endParaRPr>
          </a:p>
          <a:p>
            <a:pPr marL="68580" indent="0">
              <a:buNone/>
            </a:pPr>
            <a:endParaRPr lang="en-US" b="1" dirty="0" smtClean="0">
              <a:latin typeface="Georgia" panose="02040502050405020303" pitchFamily="18" charset="0"/>
            </a:endParaRPr>
          </a:p>
        </p:txBody>
      </p:sp>
    </p:spTree>
    <p:extLst>
      <p:ext uri="{BB962C8B-B14F-4D97-AF65-F5344CB8AC3E}">
        <p14:creationId xmlns:p14="http://schemas.microsoft.com/office/powerpoint/2010/main" val="966120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Definitions </a:t>
            </a:r>
            <a:endParaRPr lang="en-US" b="1"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b="1" dirty="0" smtClean="0">
                <a:solidFill>
                  <a:schemeClr val="tx1"/>
                </a:solidFill>
                <a:latin typeface="Georgia" panose="02040502050405020303" pitchFamily="18" charset="0"/>
              </a:rPr>
              <a:t>Enabling </a:t>
            </a:r>
            <a:r>
              <a:rPr lang="en-US" b="1" dirty="0">
                <a:solidFill>
                  <a:schemeClr val="tx1"/>
                </a:solidFill>
                <a:latin typeface="Georgia" panose="02040502050405020303" pitchFamily="18" charset="0"/>
              </a:rPr>
              <a:t>allows a person’s problem(s) to </a:t>
            </a:r>
            <a:r>
              <a:rPr lang="en-US" b="1" dirty="0">
                <a:solidFill>
                  <a:schemeClr val="accent1"/>
                </a:solidFill>
                <a:latin typeface="Georgia" panose="02040502050405020303" pitchFamily="18" charset="0"/>
              </a:rPr>
              <a:t>continue and worsen</a:t>
            </a:r>
            <a:r>
              <a:rPr lang="en-US" b="1" dirty="0">
                <a:latin typeface="Georgia" panose="02040502050405020303" pitchFamily="18" charset="0"/>
              </a:rPr>
              <a:t>.</a:t>
            </a:r>
          </a:p>
          <a:p>
            <a:pPr>
              <a:buFont typeface="Arial" panose="020B0604020202020204" pitchFamily="34" charset="0"/>
              <a:buChar char="•"/>
            </a:pPr>
            <a:endParaRPr lang="en-US" b="1" dirty="0">
              <a:latin typeface="Georgia" panose="02040502050405020303" pitchFamily="18" charset="0"/>
            </a:endParaRPr>
          </a:p>
          <a:p>
            <a:pPr>
              <a:buFont typeface="Arial" panose="020B0604020202020204" pitchFamily="34" charset="0"/>
              <a:buChar char="•"/>
            </a:pPr>
            <a:r>
              <a:rPr lang="en-US" b="1" dirty="0">
                <a:solidFill>
                  <a:schemeClr val="tx1"/>
                </a:solidFill>
                <a:latin typeface="Georgia" panose="02040502050405020303" pitchFamily="18" charset="0"/>
              </a:rPr>
              <a:t>Enabling allows the person to </a:t>
            </a:r>
            <a:r>
              <a:rPr lang="en-US" b="1" dirty="0">
                <a:solidFill>
                  <a:schemeClr val="accent1"/>
                </a:solidFill>
                <a:latin typeface="Georgia" panose="02040502050405020303" pitchFamily="18" charset="0"/>
              </a:rPr>
              <a:t>not take responsibility </a:t>
            </a:r>
            <a:r>
              <a:rPr lang="en-US" b="1" dirty="0">
                <a:solidFill>
                  <a:schemeClr val="tx1"/>
                </a:solidFill>
                <a:latin typeface="Georgia" panose="02040502050405020303" pitchFamily="18" charset="0"/>
              </a:rPr>
              <a:t>for their behaviors.</a:t>
            </a:r>
          </a:p>
          <a:p>
            <a:pPr>
              <a:buFont typeface="Arial" panose="020B0604020202020204" pitchFamily="34" charset="0"/>
              <a:buChar char="•"/>
            </a:pPr>
            <a:endParaRPr lang="en-US" b="1" dirty="0">
              <a:latin typeface="Georgia" panose="02040502050405020303" pitchFamily="18" charset="0"/>
            </a:endParaRPr>
          </a:p>
          <a:p>
            <a:pPr>
              <a:buFont typeface="Arial" panose="020B0604020202020204" pitchFamily="34" charset="0"/>
              <a:buChar char="•"/>
            </a:pPr>
            <a:r>
              <a:rPr lang="en-US" b="1" dirty="0">
                <a:solidFill>
                  <a:schemeClr val="tx1"/>
                </a:solidFill>
                <a:latin typeface="Georgia" panose="02040502050405020303" pitchFamily="18" charset="0"/>
              </a:rPr>
              <a:t>Enabling keeps the other person from experiencing the</a:t>
            </a:r>
            <a:r>
              <a:rPr lang="en-US" b="1" dirty="0">
                <a:latin typeface="Georgia" panose="02040502050405020303" pitchFamily="18" charset="0"/>
              </a:rPr>
              <a:t> </a:t>
            </a:r>
            <a:r>
              <a:rPr lang="en-US" b="1" dirty="0">
                <a:solidFill>
                  <a:schemeClr val="accent1"/>
                </a:solidFill>
                <a:latin typeface="Georgia" panose="02040502050405020303" pitchFamily="18" charset="0"/>
              </a:rPr>
              <a:t>consequences</a:t>
            </a:r>
            <a:r>
              <a:rPr lang="en-US" b="1" dirty="0">
                <a:latin typeface="Georgia" panose="02040502050405020303" pitchFamily="18" charset="0"/>
              </a:rPr>
              <a:t> </a:t>
            </a:r>
            <a:r>
              <a:rPr lang="en-US" b="1" dirty="0">
                <a:solidFill>
                  <a:schemeClr val="tx1"/>
                </a:solidFill>
                <a:latin typeface="Georgia" panose="02040502050405020303" pitchFamily="18" charset="0"/>
              </a:rPr>
              <a:t>of their problem(s).</a:t>
            </a:r>
          </a:p>
          <a:p>
            <a:pPr>
              <a:buFont typeface="Wingdings" panose="05000000000000000000" pitchFamily="2" charset="2"/>
              <a:buChar char="§"/>
            </a:pPr>
            <a:endParaRPr lang="en-US" b="1" dirty="0"/>
          </a:p>
        </p:txBody>
      </p:sp>
    </p:spTree>
    <p:extLst>
      <p:ext uri="{BB962C8B-B14F-4D97-AF65-F5344CB8AC3E}">
        <p14:creationId xmlns:p14="http://schemas.microsoft.com/office/powerpoint/2010/main" val="182081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 and Strategies</a:t>
            </a:r>
            <a:endParaRPr lang="en-US" dirty="0"/>
          </a:p>
        </p:txBody>
      </p:sp>
      <p:sp>
        <p:nvSpPr>
          <p:cNvPr id="3" name="Content Placeholder 2"/>
          <p:cNvSpPr>
            <a:spLocks noGrp="1"/>
          </p:cNvSpPr>
          <p:nvPr>
            <p:ph idx="1"/>
          </p:nvPr>
        </p:nvSpPr>
        <p:spPr/>
        <p:txBody>
          <a:bodyPr/>
          <a:lstStyle/>
          <a:p>
            <a:pPr marL="525780" lvl="0" indent="-457200">
              <a:buClr>
                <a:srgbClr val="AD0101"/>
              </a:buClr>
              <a:buFont typeface="+mj-lt"/>
              <a:buAutoNum type="arabicPeriod" startAt="17"/>
            </a:pPr>
            <a:endParaRPr lang="en-US" sz="2000" b="1" dirty="0" smtClean="0">
              <a:solidFill>
                <a:prstClr val="black"/>
              </a:solidFill>
              <a:latin typeface="Georgia" panose="02040502050405020303" pitchFamily="18" charset="0"/>
            </a:endParaRPr>
          </a:p>
          <a:p>
            <a:pPr marL="457200" lvl="0" indent="-457200">
              <a:spcBef>
                <a:spcPts val="0"/>
              </a:spcBef>
              <a:buClr>
                <a:srgbClr val="9B2D1F"/>
              </a:buClr>
              <a:buFont typeface="+mj-lt"/>
              <a:buAutoNum type="arabicPeriod" startAt="17"/>
              <a:tabLst>
                <a:tab pos="228600" algn="l"/>
              </a:tabLst>
            </a:pPr>
            <a:r>
              <a:rPr lang="en-US" b="1" dirty="0">
                <a:solidFill>
                  <a:schemeClr val="tx1"/>
                </a:solidFill>
                <a:latin typeface="Georgia"/>
                <a:ea typeface="HGSoeiPresenceEB"/>
                <a:cs typeface="Times New Roman"/>
              </a:rPr>
              <a:t>What can challenge you when you are trying to interact in a healthy/dynamic way? Consider how your feelings and thoughts, fears and worries, and/or your reactions to the other person may cause you to back down or do more.</a:t>
            </a:r>
            <a:endParaRPr lang="en-US" sz="2000" dirty="0">
              <a:solidFill>
                <a:schemeClr val="tx1"/>
              </a:solidFill>
              <a:latin typeface="Times New Roman"/>
              <a:ea typeface="Times New Roman"/>
            </a:endParaRPr>
          </a:p>
          <a:p>
            <a:pPr marL="68580" indent="0">
              <a:buNone/>
            </a:pPr>
            <a:endParaRPr lang="en-US" dirty="0"/>
          </a:p>
        </p:txBody>
      </p:sp>
    </p:spTree>
    <p:extLst>
      <p:ext uri="{BB962C8B-B14F-4D97-AF65-F5344CB8AC3E}">
        <p14:creationId xmlns:p14="http://schemas.microsoft.com/office/powerpoint/2010/main" val="16700430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nancy\AppData\Local\Microsoft\Windows\INetCache\IE\5CUS8XV8\6be44bea530483f76ae22205e0b69b31_4c710b6_image_holding-han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467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89874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Strategies –</a:t>
            </a:r>
            <a:r>
              <a:rPr lang="en-US" b="1" dirty="0" smtClean="0"/>
              <a:t/>
            </a:r>
            <a:br>
              <a:rPr lang="en-US" b="1" dirty="0" smtClean="0"/>
            </a:br>
            <a:r>
              <a:rPr lang="en-US" sz="3600" b="1" dirty="0" smtClean="0"/>
              <a:t>Detaching Skills</a:t>
            </a:r>
            <a:endParaRPr lang="en-US" sz="3600" dirty="0"/>
          </a:p>
        </p:txBody>
      </p:sp>
      <p:sp>
        <p:nvSpPr>
          <p:cNvPr id="3" name="Content Placeholder 2"/>
          <p:cNvSpPr>
            <a:spLocks noGrp="1"/>
          </p:cNvSpPr>
          <p:nvPr>
            <p:ph idx="1"/>
          </p:nvPr>
        </p:nvSpPr>
        <p:spPr>
          <a:xfrm>
            <a:off x="1043492" y="2209800"/>
            <a:ext cx="6777317" cy="3622829"/>
          </a:xfrm>
        </p:spPr>
        <p:txBody>
          <a:bodyPr>
            <a:normAutofit lnSpcReduction="10000"/>
          </a:bodyPr>
          <a:lstStyle/>
          <a:p>
            <a:pPr marL="525780" indent="-457200">
              <a:buFont typeface="+mj-lt"/>
              <a:buAutoNum type="arabicParenR" startAt="3"/>
            </a:pPr>
            <a:r>
              <a:rPr lang="en-US" b="1" dirty="0" smtClean="0">
                <a:solidFill>
                  <a:schemeClr val="accent1"/>
                </a:solidFill>
                <a:latin typeface="Georgia" panose="02040502050405020303" pitchFamily="18" charset="0"/>
              </a:rPr>
              <a:t>Detaching Skills:                            </a:t>
            </a:r>
            <a:r>
              <a:rPr lang="en-US" b="1" i="1" dirty="0" smtClean="0">
                <a:solidFill>
                  <a:schemeClr val="accent1"/>
                </a:solidFill>
                <a:latin typeface="Georgia" panose="02040502050405020303" pitchFamily="18" charset="0"/>
              </a:rPr>
              <a:t>Learning to respond not react</a:t>
            </a:r>
            <a:endParaRPr lang="en-US" b="1" i="1" dirty="0" smtClean="0">
              <a:solidFill>
                <a:schemeClr val="tx1"/>
              </a:solidFill>
              <a:latin typeface="Georgia" panose="02040502050405020303" pitchFamily="18" charset="0"/>
            </a:endParaRPr>
          </a:p>
          <a:p>
            <a:pPr lvl="1">
              <a:buFont typeface="Arial" panose="020B0604020202020204" pitchFamily="34" charset="0"/>
              <a:buChar char="•"/>
            </a:pPr>
            <a:endParaRPr lang="en-US" b="1" dirty="0" smtClean="0">
              <a:solidFill>
                <a:schemeClr val="tx1"/>
              </a:solidFill>
              <a:latin typeface="Georgia" panose="02040502050405020303" pitchFamily="18" charset="0"/>
            </a:endParaRPr>
          </a:p>
          <a:p>
            <a:pPr lvl="1">
              <a:buFont typeface="Arial" panose="020B0604020202020204" pitchFamily="34" charset="0"/>
              <a:buChar char="•"/>
            </a:pPr>
            <a:r>
              <a:rPr lang="en-US" sz="2400" b="1" dirty="0" smtClean="0">
                <a:solidFill>
                  <a:schemeClr val="tx1"/>
                </a:solidFill>
                <a:latin typeface="Georgia" panose="02040502050405020303" pitchFamily="18" charset="0"/>
              </a:rPr>
              <a:t>Shift from reacting to </a:t>
            </a:r>
            <a:r>
              <a:rPr lang="en-US" sz="2400" b="1" dirty="0" smtClean="0">
                <a:solidFill>
                  <a:schemeClr val="accent1"/>
                </a:solidFill>
                <a:latin typeface="Georgia" panose="02040502050405020303" pitchFamily="18" charset="0"/>
              </a:rPr>
              <a:t>responding</a:t>
            </a:r>
          </a:p>
          <a:p>
            <a:pPr lvl="1">
              <a:buFont typeface="Arial" panose="020B0604020202020204" pitchFamily="34" charset="0"/>
              <a:buChar char="•"/>
            </a:pPr>
            <a:endParaRPr lang="en-US" sz="2400" b="1" dirty="0" smtClean="0">
              <a:solidFill>
                <a:schemeClr val="tx1"/>
              </a:solidFill>
              <a:latin typeface="Georgia" panose="02040502050405020303" pitchFamily="18" charset="0"/>
            </a:endParaRPr>
          </a:p>
          <a:p>
            <a:pPr lvl="1">
              <a:buFont typeface="Arial" panose="020B0604020202020204" pitchFamily="34" charset="0"/>
              <a:buChar char="•"/>
            </a:pPr>
            <a:r>
              <a:rPr lang="en-US" sz="2400" b="1" dirty="0" smtClean="0">
                <a:solidFill>
                  <a:schemeClr val="tx1"/>
                </a:solidFill>
                <a:latin typeface="Georgia" panose="02040502050405020303" pitchFamily="18" charset="0"/>
              </a:rPr>
              <a:t>Find </a:t>
            </a:r>
            <a:r>
              <a:rPr lang="en-US" sz="2400" b="1" dirty="0" smtClean="0">
                <a:solidFill>
                  <a:schemeClr val="accent1"/>
                </a:solidFill>
                <a:latin typeface="Georgia" panose="02040502050405020303" pitchFamily="18" charset="0"/>
              </a:rPr>
              <a:t>emotional balance </a:t>
            </a:r>
            <a:r>
              <a:rPr lang="en-US" sz="2400" b="1" dirty="0" smtClean="0">
                <a:solidFill>
                  <a:schemeClr val="tx1"/>
                </a:solidFill>
                <a:latin typeface="Georgia" panose="02040502050405020303" pitchFamily="18" charset="0"/>
              </a:rPr>
              <a:t>so you can:</a:t>
            </a:r>
          </a:p>
          <a:p>
            <a:pPr lvl="2">
              <a:buFont typeface="Arial" panose="020B0604020202020204" pitchFamily="34" charset="0"/>
              <a:buChar char="•"/>
            </a:pPr>
            <a:r>
              <a:rPr lang="en-US" sz="2400" b="1" dirty="0" smtClean="0">
                <a:solidFill>
                  <a:schemeClr val="tx1"/>
                </a:solidFill>
                <a:latin typeface="Georgia" panose="02040502050405020303" pitchFamily="18" charset="0"/>
              </a:rPr>
              <a:t>See the situation more clearly</a:t>
            </a:r>
          </a:p>
          <a:p>
            <a:pPr lvl="2">
              <a:buFont typeface="Arial" panose="020B0604020202020204" pitchFamily="34" charset="0"/>
              <a:buChar char="•"/>
            </a:pPr>
            <a:r>
              <a:rPr lang="en-US" sz="2400" b="1" dirty="0" smtClean="0">
                <a:solidFill>
                  <a:schemeClr val="tx1"/>
                </a:solidFill>
                <a:latin typeface="Georgia" panose="02040502050405020303" pitchFamily="18" charset="0"/>
              </a:rPr>
              <a:t>Respond in a way that is true for you</a:t>
            </a:r>
          </a:p>
        </p:txBody>
      </p:sp>
    </p:spTree>
    <p:extLst>
      <p:ext uri="{BB962C8B-B14F-4D97-AF65-F5344CB8AC3E}">
        <p14:creationId xmlns:p14="http://schemas.microsoft.com/office/powerpoint/2010/main" val="364894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38299" y="1104902"/>
            <a:ext cx="5715002" cy="4724400"/>
          </a:xfrm>
          <a:prstGeom prst="rect">
            <a:avLst/>
          </a:prstGeom>
        </p:spPr>
      </p:pic>
    </p:spTree>
    <p:extLst>
      <p:ext uri="{BB962C8B-B14F-4D97-AF65-F5344CB8AC3E}">
        <p14:creationId xmlns:p14="http://schemas.microsoft.com/office/powerpoint/2010/main" val="15549672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Strategies</a:t>
            </a:r>
            <a:r>
              <a:rPr lang="en-US" b="1" dirty="0" smtClean="0"/>
              <a:t> – </a:t>
            </a:r>
            <a:br>
              <a:rPr lang="en-US" b="1" dirty="0" smtClean="0"/>
            </a:br>
            <a:r>
              <a:rPr lang="en-US" sz="3600" b="1" dirty="0" smtClean="0"/>
              <a:t>Frustration Tolerance Skills</a:t>
            </a:r>
            <a:endParaRPr lang="en-US" sz="3600" dirty="0"/>
          </a:p>
        </p:txBody>
      </p:sp>
      <p:sp>
        <p:nvSpPr>
          <p:cNvPr id="3" name="Content Placeholder 2"/>
          <p:cNvSpPr>
            <a:spLocks noGrp="1"/>
          </p:cNvSpPr>
          <p:nvPr>
            <p:ph idx="1"/>
          </p:nvPr>
        </p:nvSpPr>
        <p:spPr>
          <a:xfrm>
            <a:off x="1043492" y="2209800"/>
            <a:ext cx="6777317" cy="3733800"/>
          </a:xfrm>
        </p:spPr>
        <p:txBody>
          <a:bodyPr/>
          <a:lstStyle/>
          <a:p>
            <a:pPr marL="525780" indent="-457200">
              <a:buFont typeface="+mj-lt"/>
              <a:buAutoNum type="arabicParenR" startAt="4"/>
            </a:pPr>
            <a:r>
              <a:rPr lang="en-US" b="1" dirty="0" smtClean="0">
                <a:solidFill>
                  <a:schemeClr val="accent1"/>
                </a:solidFill>
                <a:latin typeface="Georgia" panose="02040502050405020303" pitchFamily="18" charset="0"/>
              </a:rPr>
              <a:t>Frustration Tolerance Skills:  </a:t>
            </a:r>
            <a:r>
              <a:rPr lang="en-US" b="1" i="1" dirty="0" smtClean="0">
                <a:solidFill>
                  <a:schemeClr val="accent1"/>
                </a:solidFill>
                <a:latin typeface="Georgia" panose="02040502050405020303" pitchFamily="18" charset="0"/>
              </a:rPr>
              <a:t>Learning to live with uncomfortable feelings</a:t>
            </a:r>
            <a:endParaRPr lang="en-US" b="1" i="1" dirty="0" smtClean="0">
              <a:solidFill>
                <a:schemeClr val="tx1"/>
              </a:solidFill>
              <a:latin typeface="Georgia" panose="02040502050405020303" pitchFamily="18" charset="0"/>
            </a:endParaRPr>
          </a:p>
          <a:p>
            <a:pPr lvl="1">
              <a:buFont typeface="Arial" panose="020B0604020202020204" pitchFamily="34" charset="0"/>
              <a:buChar char="•"/>
            </a:pPr>
            <a:r>
              <a:rPr lang="en-US" sz="2400" b="1" dirty="0" smtClean="0">
                <a:solidFill>
                  <a:schemeClr val="tx1"/>
                </a:solidFill>
                <a:latin typeface="Georgia" panose="02040502050405020303" pitchFamily="18" charset="0"/>
              </a:rPr>
              <a:t>Recognize uncomfortable feelings</a:t>
            </a:r>
          </a:p>
          <a:p>
            <a:pPr lvl="1">
              <a:buFont typeface="Arial" panose="020B0604020202020204" pitchFamily="34" charset="0"/>
              <a:buChar char="•"/>
            </a:pPr>
            <a:r>
              <a:rPr lang="en-US" sz="2400" b="1" dirty="0" smtClean="0">
                <a:solidFill>
                  <a:schemeClr val="tx1"/>
                </a:solidFill>
                <a:latin typeface="Georgia" panose="02040502050405020303" pitchFamily="18" charset="0"/>
              </a:rPr>
              <a:t>Accept them nonjudgmentally</a:t>
            </a:r>
          </a:p>
          <a:p>
            <a:pPr lvl="2">
              <a:buFont typeface="Arial" panose="020B0604020202020204" pitchFamily="34" charset="0"/>
              <a:buChar char="•"/>
            </a:pPr>
            <a:r>
              <a:rPr lang="en-US" sz="2400" b="1" dirty="0" smtClean="0">
                <a:solidFill>
                  <a:schemeClr val="tx1"/>
                </a:solidFill>
                <a:latin typeface="Georgia" panose="02040502050405020303" pitchFamily="18" charset="0"/>
              </a:rPr>
              <a:t>Acceptance does not equal approval</a:t>
            </a:r>
          </a:p>
          <a:p>
            <a:pPr lvl="2">
              <a:buFont typeface="Arial" panose="020B0604020202020204" pitchFamily="34" charset="0"/>
              <a:buChar char="•"/>
            </a:pPr>
            <a:r>
              <a:rPr lang="en-US" sz="2400" b="1" dirty="0" smtClean="0">
                <a:solidFill>
                  <a:schemeClr val="tx1"/>
                </a:solidFill>
                <a:latin typeface="Georgia" panose="02040502050405020303" pitchFamily="18" charset="0"/>
              </a:rPr>
              <a:t>Acceptance can be  fostered by mindfulness practices</a:t>
            </a:r>
          </a:p>
        </p:txBody>
      </p:sp>
    </p:spTree>
    <p:extLst>
      <p:ext uri="{BB962C8B-B14F-4D97-AF65-F5344CB8AC3E}">
        <p14:creationId xmlns:p14="http://schemas.microsoft.com/office/powerpoint/2010/main" val="93027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400" b="1" dirty="0" smtClean="0"/>
              <a:t>Strategies –</a:t>
            </a:r>
            <a:r>
              <a:rPr lang="en-US" b="1" dirty="0" smtClean="0"/>
              <a:t/>
            </a:r>
            <a:br>
              <a:rPr lang="en-US" b="1" dirty="0" smtClean="0"/>
            </a:br>
            <a:r>
              <a:rPr lang="en-US" sz="3600" b="1" dirty="0"/>
              <a:t>Frustration Tolerance Skills</a:t>
            </a:r>
            <a:endParaRPr lang="en-US" sz="3600" dirty="0"/>
          </a:p>
        </p:txBody>
      </p:sp>
      <p:sp>
        <p:nvSpPr>
          <p:cNvPr id="5" name="Content Placeholder 4"/>
          <p:cNvSpPr>
            <a:spLocks noGrp="1"/>
          </p:cNvSpPr>
          <p:nvPr>
            <p:ph idx="1"/>
          </p:nvPr>
        </p:nvSpPr>
        <p:spPr>
          <a:xfrm>
            <a:off x="1043492" y="2362200"/>
            <a:ext cx="6777317" cy="3505200"/>
          </a:xfrm>
        </p:spPr>
        <p:txBody>
          <a:bodyPr>
            <a:normAutofit lnSpcReduction="10000"/>
          </a:bodyPr>
          <a:lstStyle/>
          <a:p>
            <a:pPr lvl="1">
              <a:buFont typeface="Arial" panose="020B0604020202020204" pitchFamily="34" charset="0"/>
              <a:buChar char="•"/>
            </a:pPr>
            <a:r>
              <a:rPr lang="en-US" sz="2400" b="1" dirty="0" smtClean="0">
                <a:solidFill>
                  <a:schemeClr val="tx1"/>
                </a:solidFill>
                <a:latin typeface="Georgia" panose="02040502050405020303" pitchFamily="18" charset="0"/>
              </a:rPr>
              <a:t>Learn to bear pain successfully</a:t>
            </a:r>
          </a:p>
          <a:p>
            <a:pPr lvl="2">
              <a:buFont typeface="Arial" panose="020B0604020202020204" pitchFamily="34" charset="0"/>
              <a:buChar char="•"/>
            </a:pPr>
            <a:r>
              <a:rPr lang="en-US" sz="2400" b="1" dirty="0" smtClean="0">
                <a:solidFill>
                  <a:schemeClr val="accent1"/>
                </a:solidFill>
                <a:latin typeface="Georgia" panose="02040502050405020303" pitchFamily="18" charset="0"/>
              </a:rPr>
              <a:t>Re-Focus</a:t>
            </a:r>
          </a:p>
          <a:p>
            <a:pPr lvl="3">
              <a:buFont typeface="Arial" panose="020B0604020202020204" pitchFamily="34" charset="0"/>
              <a:buChar char="•"/>
            </a:pPr>
            <a:r>
              <a:rPr lang="en-US" sz="2400" b="1" dirty="0" smtClean="0">
                <a:solidFill>
                  <a:schemeClr val="tx1"/>
                </a:solidFill>
                <a:latin typeface="Georgia" panose="02040502050405020303" pitchFamily="18" charset="0"/>
              </a:rPr>
              <a:t>To present moment</a:t>
            </a:r>
          </a:p>
          <a:p>
            <a:pPr lvl="3">
              <a:buFont typeface="Arial" panose="020B0604020202020204" pitchFamily="34" charset="0"/>
              <a:buChar char="•"/>
            </a:pPr>
            <a:r>
              <a:rPr lang="en-US" sz="2400" b="1" dirty="0" smtClean="0">
                <a:solidFill>
                  <a:schemeClr val="tx1"/>
                </a:solidFill>
                <a:latin typeface="Georgia" panose="02040502050405020303" pitchFamily="18" charset="0"/>
              </a:rPr>
              <a:t>To self, to other people</a:t>
            </a:r>
          </a:p>
          <a:p>
            <a:pPr lvl="3">
              <a:buFont typeface="Arial" panose="020B0604020202020204" pitchFamily="34" charset="0"/>
              <a:buChar char="•"/>
            </a:pPr>
            <a:r>
              <a:rPr lang="en-US" sz="2400" b="1" dirty="0" smtClean="0">
                <a:solidFill>
                  <a:schemeClr val="tx1"/>
                </a:solidFill>
                <a:latin typeface="Georgia" panose="02040502050405020303" pitchFamily="18" charset="0"/>
              </a:rPr>
              <a:t>To other activities of your day</a:t>
            </a:r>
          </a:p>
          <a:p>
            <a:pPr lvl="2">
              <a:buFont typeface="Arial" panose="020B0604020202020204" pitchFamily="34" charset="0"/>
              <a:buChar char="•"/>
            </a:pPr>
            <a:r>
              <a:rPr lang="en-US" sz="2400" b="1" dirty="0" smtClean="0">
                <a:solidFill>
                  <a:schemeClr val="accent1"/>
                </a:solidFill>
                <a:latin typeface="Georgia" panose="02040502050405020303" pitchFamily="18" charset="0"/>
              </a:rPr>
              <a:t>Relax</a:t>
            </a:r>
            <a:endParaRPr lang="en-US" sz="2400" b="1" dirty="0" smtClean="0">
              <a:solidFill>
                <a:schemeClr val="tx1"/>
              </a:solidFill>
              <a:latin typeface="Georgia" panose="02040502050405020303" pitchFamily="18" charset="0"/>
            </a:endParaRPr>
          </a:p>
          <a:p>
            <a:pPr lvl="3">
              <a:buFont typeface="Arial" panose="020B0604020202020204" pitchFamily="34" charset="0"/>
              <a:buChar char="•"/>
            </a:pPr>
            <a:r>
              <a:rPr lang="en-US" sz="2400" b="1" dirty="0" smtClean="0">
                <a:solidFill>
                  <a:schemeClr val="tx1"/>
                </a:solidFill>
                <a:latin typeface="Georgia" panose="02040502050405020303" pitchFamily="18" charset="0"/>
              </a:rPr>
              <a:t>Mindfulness practices</a:t>
            </a:r>
          </a:p>
          <a:p>
            <a:pPr lvl="3">
              <a:buFont typeface="Arial" panose="020B0604020202020204" pitchFamily="34" charset="0"/>
              <a:buChar char="•"/>
            </a:pPr>
            <a:r>
              <a:rPr lang="en-US" sz="2400" b="1" dirty="0" smtClean="0">
                <a:solidFill>
                  <a:schemeClr val="tx1"/>
                </a:solidFill>
                <a:latin typeface="Georgia" panose="02040502050405020303" pitchFamily="18" charset="0"/>
              </a:rPr>
              <a:t>What works for you</a:t>
            </a:r>
            <a:endParaRPr lang="en-US" sz="2400" b="1" dirty="0" smtClean="0">
              <a:solidFill>
                <a:schemeClr val="accent1"/>
              </a:solidFill>
              <a:latin typeface="Georgia" panose="02040502050405020303" pitchFamily="18" charset="0"/>
            </a:endParaRPr>
          </a:p>
          <a:p>
            <a:pPr lvl="2">
              <a:buFont typeface="Arial" panose="020B0604020202020204" pitchFamily="34" charset="0"/>
              <a:buChar char="•"/>
            </a:pPr>
            <a:endParaRPr lang="en-US" b="1" dirty="0">
              <a:latin typeface="Georgia" panose="02040502050405020303" pitchFamily="18" charset="0"/>
            </a:endParaRPr>
          </a:p>
        </p:txBody>
      </p:sp>
    </p:spTree>
    <p:extLst>
      <p:ext uri="{BB962C8B-B14F-4D97-AF65-F5344CB8AC3E}">
        <p14:creationId xmlns:p14="http://schemas.microsoft.com/office/powerpoint/2010/main" val="304437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Strategies –</a:t>
            </a:r>
            <a:r>
              <a:rPr lang="en-US" b="1" dirty="0" smtClean="0"/>
              <a:t/>
            </a:r>
            <a:br>
              <a:rPr lang="en-US" b="1" dirty="0" smtClean="0"/>
            </a:br>
            <a:r>
              <a:rPr lang="en-US" sz="3600" b="1" dirty="0"/>
              <a:t>Frustration Tolerance Skills</a:t>
            </a:r>
            <a:endParaRPr lang="en-US" sz="3600" dirty="0"/>
          </a:p>
        </p:txBody>
      </p:sp>
      <p:sp>
        <p:nvSpPr>
          <p:cNvPr id="3" name="Content Placeholder 2"/>
          <p:cNvSpPr>
            <a:spLocks noGrp="1"/>
          </p:cNvSpPr>
          <p:nvPr>
            <p:ph idx="1"/>
          </p:nvPr>
        </p:nvSpPr>
        <p:spPr>
          <a:xfrm>
            <a:off x="1043492" y="2209800"/>
            <a:ext cx="6777317" cy="3886200"/>
          </a:xfrm>
        </p:spPr>
        <p:txBody>
          <a:bodyPr/>
          <a:lstStyle/>
          <a:p>
            <a:pPr lvl="1">
              <a:buFont typeface="Arial" panose="020B0604020202020204" pitchFamily="34" charset="0"/>
              <a:buChar char="•"/>
            </a:pPr>
            <a:r>
              <a:rPr lang="en-US" sz="2400" b="1" dirty="0" smtClean="0">
                <a:solidFill>
                  <a:schemeClr val="accent1"/>
                </a:solidFill>
                <a:latin typeface="Georgia" panose="02040502050405020303" pitchFamily="18" charset="0"/>
              </a:rPr>
              <a:t>Re-Set</a:t>
            </a:r>
            <a:endParaRPr lang="en-US" sz="2400" b="1" dirty="0" smtClean="0">
              <a:solidFill>
                <a:schemeClr val="tx1"/>
              </a:solidFill>
              <a:latin typeface="Georgia" panose="02040502050405020303" pitchFamily="18" charset="0"/>
            </a:endParaRPr>
          </a:p>
          <a:p>
            <a:pPr lvl="2">
              <a:buFont typeface="Arial" panose="020B0604020202020204" pitchFamily="34" charset="0"/>
              <a:buChar char="•"/>
            </a:pPr>
            <a:r>
              <a:rPr lang="en-US" sz="2400" b="1" dirty="0" smtClean="0">
                <a:solidFill>
                  <a:schemeClr val="tx1"/>
                </a:solidFill>
                <a:latin typeface="Georgia" panose="02040502050405020303" pitchFamily="18" charset="0"/>
              </a:rPr>
              <a:t>Connect with </a:t>
            </a:r>
            <a:r>
              <a:rPr lang="en-US" sz="2400" b="1" i="1" dirty="0" smtClean="0">
                <a:solidFill>
                  <a:schemeClr val="tx1"/>
                </a:solidFill>
                <a:latin typeface="Georgia" panose="02040502050405020303" pitchFamily="18" charset="0"/>
              </a:rPr>
              <a:t>your reason</a:t>
            </a:r>
          </a:p>
          <a:p>
            <a:pPr lvl="3">
              <a:buFont typeface="Arial" panose="020B0604020202020204" pitchFamily="34" charset="0"/>
              <a:buChar char="•"/>
            </a:pPr>
            <a:r>
              <a:rPr lang="en-US" sz="2400" b="1" dirty="0" smtClean="0">
                <a:solidFill>
                  <a:schemeClr val="tx1"/>
                </a:solidFill>
                <a:latin typeface="Georgia" panose="02040502050405020303" pitchFamily="18" charset="0"/>
              </a:rPr>
              <a:t>Apply Detaching Skills. Then, you can:</a:t>
            </a:r>
          </a:p>
          <a:p>
            <a:pPr lvl="3">
              <a:buFont typeface="Arial" panose="020B0604020202020204" pitchFamily="34" charset="0"/>
              <a:buChar char="•"/>
            </a:pPr>
            <a:r>
              <a:rPr lang="en-US" sz="2400" b="1" dirty="0" smtClean="0">
                <a:solidFill>
                  <a:schemeClr val="tx1"/>
                </a:solidFill>
                <a:latin typeface="Georgia" panose="02040502050405020303" pitchFamily="18" charset="0"/>
              </a:rPr>
              <a:t>Remember your long-term goals for growth and health for all</a:t>
            </a:r>
          </a:p>
          <a:p>
            <a:pPr marL="1028700" lvl="2" indent="-342900">
              <a:buFont typeface="Arial" panose="020B0604020202020204" pitchFamily="34" charset="0"/>
              <a:buChar char="•"/>
            </a:pPr>
            <a:r>
              <a:rPr lang="en-US" sz="2400" b="1" dirty="0" smtClean="0">
                <a:solidFill>
                  <a:schemeClr val="tx1"/>
                </a:solidFill>
                <a:latin typeface="Georgia" panose="02040502050405020303" pitchFamily="18" charset="0"/>
              </a:rPr>
              <a:t>Connect with </a:t>
            </a:r>
            <a:r>
              <a:rPr lang="en-US" sz="2400" b="1" i="1" dirty="0" smtClean="0">
                <a:solidFill>
                  <a:schemeClr val="tx1"/>
                </a:solidFill>
                <a:latin typeface="Georgia" panose="02040502050405020303" pitchFamily="18" charset="0"/>
              </a:rPr>
              <a:t>your</a:t>
            </a:r>
            <a:r>
              <a:rPr lang="en-US" sz="2400" b="1" dirty="0" smtClean="0">
                <a:solidFill>
                  <a:schemeClr val="tx1"/>
                </a:solidFill>
                <a:latin typeface="Georgia" panose="02040502050405020303" pitchFamily="18" charset="0"/>
              </a:rPr>
              <a:t> </a:t>
            </a:r>
            <a:r>
              <a:rPr lang="en-US" sz="2400" b="1" i="1" dirty="0" smtClean="0">
                <a:solidFill>
                  <a:schemeClr val="tx1"/>
                </a:solidFill>
                <a:latin typeface="Georgia" panose="02040502050405020303" pitchFamily="18" charset="0"/>
              </a:rPr>
              <a:t>values</a:t>
            </a:r>
          </a:p>
          <a:p>
            <a:pPr marL="1028700" lvl="2" indent="-342900">
              <a:buFont typeface="Arial" panose="020B0604020202020204" pitchFamily="34" charset="0"/>
              <a:buChar char="•"/>
            </a:pPr>
            <a:r>
              <a:rPr lang="en-US" sz="2400" b="1" dirty="0" smtClean="0">
                <a:solidFill>
                  <a:schemeClr val="tx1"/>
                </a:solidFill>
                <a:latin typeface="Georgia" panose="02040502050405020303" pitchFamily="18" charset="0"/>
              </a:rPr>
              <a:t>Connect with </a:t>
            </a:r>
            <a:r>
              <a:rPr lang="en-US" sz="2400" b="1" i="1" dirty="0" smtClean="0">
                <a:solidFill>
                  <a:schemeClr val="tx1"/>
                </a:solidFill>
                <a:latin typeface="Georgia" panose="02040502050405020303" pitchFamily="18" charset="0"/>
              </a:rPr>
              <a:t>your</a:t>
            </a:r>
            <a:r>
              <a:rPr lang="en-US" sz="2400" b="1" dirty="0" smtClean="0">
                <a:solidFill>
                  <a:schemeClr val="tx1"/>
                </a:solidFill>
                <a:latin typeface="Georgia" panose="02040502050405020303" pitchFamily="18" charset="0"/>
              </a:rPr>
              <a:t> </a:t>
            </a:r>
            <a:r>
              <a:rPr lang="en-US" sz="2400" b="1" i="1" dirty="0" smtClean="0">
                <a:solidFill>
                  <a:schemeClr val="tx1"/>
                </a:solidFill>
                <a:latin typeface="Georgia" panose="02040502050405020303" pitchFamily="18" charset="0"/>
              </a:rPr>
              <a:t>spirituality</a:t>
            </a:r>
            <a:endParaRPr lang="en-US" sz="2400" b="1" dirty="0" smtClean="0">
              <a:solidFill>
                <a:schemeClr val="tx1"/>
              </a:solidFill>
              <a:latin typeface="Georgia" panose="02040502050405020303" pitchFamily="18" charset="0"/>
            </a:endParaRPr>
          </a:p>
          <a:p>
            <a:pPr marL="685800" lvl="2" indent="0">
              <a:buNone/>
            </a:pPr>
            <a:endParaRPr lang="en-US" b="1" i="1" dirty="0" smtClean="0">
              <a:solidFill>
                <a:schemeClr val="tx1"/>
              </a:solidFill>
              <a:latin typeface="Georgia" panose="02040502050405020303" pitchFamily="18" charset="0"/>
            </a:endParaRPr>
          </a:p>
        </p:txBody>
      </p:sp>
    </p:spTree>
    <p:extLst>
      <p:ext uri="{BB962C8B-B14F-4D97-AF65-F5344CB8AC3E}">
        <p14:creationId xmlns:p14="http://schemas.microsoft.com/office/powerpoint/2010/main" val="363233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3" name="Picture 29" descr="C:\Users\nancy\AppData\Local\Microsoft\Windows\INetCache\IE\F8RC30V1\b72b3ec4820bad22079ebe4388fb992b_3a605a9_image_problem-talk-beauty-sca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047750"/>
            <a:ext cx="714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3840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1066800"/>
          </a:xfrm>
        </p:spPr>
        <p:txBody>
          <a:bodyPr>
            <a:normAutofit fontScale="90000"/>
          </a:bodyPr>
          <a:lstStyle/>
          <a:p>
            <a:r>
              <a:rPr lang="en-US" sz="4400" b="1" dirty="0" smtClean="0"/>
              <a:t>Strategies</a:t>
            </a:r>
            <a:r>
              <a:rPr lang="en-US" b="1" dirty="0" smtClean="0"/>
              <a:t> –</a:t>
            </a:r>
            <a:br>
              <a:rPr lang="en-US" b="1" dirty="0" smtClean="0"/>
            </a:br>
            <a:r>
              <a:rPr lang="en-US" sz="3600" b="1" dirty="0" smtClean="0"/>
              <a:t>Anxiety Management Skills</a:t>
            </a:r>
            <a:endParaRPr lang="en-US" sz="3600" dirty="0"/>
          </a:p>
        </p:txBody>
      </p:sp>
      <p:sp>
        <p:nvSpPr>
          <p:cNvPr id="3" name="Content Placeholder 2"/>
          <p:cNvSpPr>
            <a:spLocks noGrp="1"/>
          </p:cNvSpPr>
          <p:nvPr>
            <p:ph idx="1"/>
          </p:nvPr>
        </p:nvSpPr>
        <p:spPr>
          <a:xfrm>
            <a:off x="1043492" y="1981200"/>
            <a:ext cx="6777317" cy="4267200"/>
          </a:xfrm>
        </p:spPr>
        <p:txBody>
          <a:bodyPr>
            <a:normAutofit lnSpcReduction="10000"/>
          </a:bodyPr>
          <a:lstStyle/>
          <a:p>
            <a:pPr marL="525780" indent="-457200">
              <a:buFont typeface="+mj-lt"/>
              <a:buAutoNum type="arabicParenR" startAt="5"/>
            </a:pPr>
            <a:r>
              <a:rPr lang="en-US" b="1" dirty="0" smtClean="0">
                <a:solidFill>
                  <a:schemeClr val="accent1"/>
                </a:solidFill>
                <a:latin typeface="Georgia" panose="02040502050405020303" pitchFamily="18" charset="0"/>
              </a:rPr>
              <a:t>Anxiety Management:                  </a:t>
            </a:r>
            <a:r>
              <a:rPr lang="en-US" b="1" i="1" dirty="0" smtClean="0">
                <a:solidFill>
                  <a:schemeClr val="accent1"/>
                </a:solidFill>
                <a:latin typeface="Georgia" panose="02040502050405020303" pitchFamily="18" charset="0"/>
              </a:rPr>
              <a:t>Learning to calm worry and fears</a:t>
            </a:r>
            <a:endParaRPr lang="en-US" b="1" i="1" dirty="0" smtClean="0">
              <a:solidFill>
                <a:schemeClr val="tx1"/>
              </a:solidFill>
              <a:latin typeface="Georgia" panose="02040502050405020303" pitchFamily="18" charset="0"/>
            </a:endParaRPr>
          </a:p>
          <a:p>
            <a:pPr lvl="1">
              <a:buFont typeface="Arial" panose="020B0604020202020204" pitchFamily="34" charset="0"/>
              <a:buChar char="•"/>
            </a:pPr>
            <a:r>
              <a:rPr lang="en-US" sz="2400" b="1" dirty="0" smtClean="0">
                <a:solidFill>
                  <a:schemeClr val="tx1"/>
                </a:solidFill>
                <a:latin typeface="Georgia" panose="02040502050405020303" pitchFamily="18" charset="0"/>
              </a:rPr>
              <a:t>Use </a:t>
            </a:r>
            <a:r>
              <a:rPr lang="en-US" sz="2400" b="1" dirty="0" smtClean="0">
                <a:solidFill>
                  <a:schemeClr val="accent1"/>
                </a:solidFill>
                <a:latin typeface="Georgia" panose="02040502050405020303" pitchFamily="18" charset="0"/>
              </a:rPr>
              <a:t>5 Core Skills </a:t>
            </a:r>
            <a:r>
              <a:rPr lang="en-US" sz="2400" b="1" dirty="0" smtClean="0">
                <a:solidFill>
                  <a:schemeClr val="tx1"/>
                </a:solidFill>
                <a:latin typeface="Georgia" panose="02040502050405020303" pitchFamily="18" charset="0"/>
              </a:rPr>
              <a:t>to calm and center self</a:t>
            </a:r>
          </a:p>
          <a:p>
            <a:pPr lvl="1">
              <a:buFont typeface="Arial" panose="020B0604020202020204" pitchFamily="34" charset="0"/>
              <a:buChar char="•"/>
            </a:pPr>
            <a:r>
              <a:rPr lang="en-US" sz="2400" b="1" dirty="0" smtClean="0">
                <a:solidFill>
                  <a:schemeClr val="tx1"/>
                </a:solidFill>
                <a:latin typeface="Georgia" panose="02040502050405020303" pitchFamily="18" charset="0"/>
              </a:rPr>
              <a:t>Decrease worry and fears by:</a:t>
            </a:r>
          </a:p>
          <a:p>
            <a:pPr lvl="2">
              <a:buFont typeface="Arial" panose="020B0604020202020204" pitchFamily="34" charset="0"/>
              <a:buChar char="•"/>
            </a:pPr>
            <a:r>
              <a:rPr lang="en-US" sz="2400" b="1" dirty="0" smtClean="0">
                <a:solidFill>
                  <a:schemeClr val="accent1"/>
                </a:solidFill>
                <a:latin typeface="Georgia" panose="02040502050405020303" pitchFamily="18" charset="0"/>
              </a:rPr>
              <a:t>Willingness</a:t>
            </a:r>
          </a:p>
          <a:p>
            <a:pPr lvl="2">
              <a:buFont typeface="Arial" panose="020B0604020202020204" pitchFamily="34" charset="0"/>
              <a:buChar char="•"/>
            </a:pPr>
            <a:r>
              <a:rPr lang="en-US" sz="2400" b="1" dirty="0" smtClean="0">
                <a:solidFill>
                  <a:schemeClr val="tx1"/>
                </a:solidFill>
                <a:latin typeface="Georgia" panose="02040502050405020303" pitchFamily="18" charset="0"/>
              </a:rPr>
              <a:t>Use of </a:t>
            </a:r>
            <a:r>
              <a:rPr lang="en-US" sz="2400" b="1" dirty="0" smtClean="0">
                <a:solidFill>
                  <a:schemeClr val="accent1"/>
                </a:solidFill>
                <a:latin typeface="Georgia" panose="02040502050405020303" pitchFamily="18" charset="0"/>
              </a:rPr>
              <a:t>Re-Focus</a:t>
            </a:r>
            <a:r>
              <a:rPr lang="en-US" sz="2400" b="1" dirty="0" smtClean="0">
                <a:solidFill>
                  <a:schemeClr val="tx1"/>
                </a:solidFill>
                <a:latin typeface="Georgia" panose="02040502050405020303" pitchFamily="18" charset="0"/>
              </a:rPr>
              <a:t> skills employed with frustration tolerance</a:t>
            </a:r>
            <a:endParaRPr lang="en-US" sz="2400" b="1" dirty="0">
              <a:solidFill>
                <a:schemeClr val="tx1"/>
              </a:solidFill>
              <a:latin typeface="Georgia" panose="02040502050405020303" pitchFamily="18" charset="0"/>
            </a:endParaRPr>
          </a:p>
          <a:p>
            <a:pPr lvl="2">
              <a:buFont typeface="Arial" panose="020B0604020202020204" pitchFamily="34" charset="0"/>
              <a:buChar char="•"/>
            </a:pPr>
            <a:r>
              <a:rPr lang="en-US" sz="2400" b="1" dirty="0" smtClean="0">
                <a:solidFill>
                  <a:schemeClr val="tx1"/>
                </a:solidFill>
                <a:latin typeface="Georgia" panose="02040502050405020303" pitchFamily="18" charset="0"/>
              </a:rPr>
              <a:t>Use of CBT to correct thinking errors feeding obsessive thoughts and catastrophic thinking</a:t>
            </a:r>
          </a:p>
        </p:txBody>
      </p:sp>
    </p:spTree>
    <p:extLst>
      <p:ext uri="{BB962C8B-B14F-4D97-AF65-F5344CB8AC3E}">
        <p14:creationId xmlns:p14="http://schemas.microsoft.com/office/powerpoint/2010/main" val="73019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descr="C:\Users\nancy\AppData\Local\Microsoft\Windows\INetCache\IE\Y8Y2Z1LD\wor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472" y="1219200"/>
            <a:ext cx="6483927"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055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Definitions</a:t>
            </a:r>
            <a:endParaRPr lang="en-US" b="1" dirty="0"/>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b="1" dirty="0" smtClean="0"/>
          </a:p>
          <a:p>
            <a:pPr>
              <a:buFont typeface="Arial" panose="020B0604020202020204" pitchFamily="34" charset="0"/>
              <a:buChar char="•"/>
            </a:pPr>
            <a:r>
              <a:rPr lang="en-US" b="1" dirty="0" smtClean="0">
                <a:solidFill>
                  <a:schemeClr val="tx1"/>
                </a:solidFill>
                <a:latin typeface="Georgia" panose="02040502050405020303" pitchFamily="18" charset="0"/>
              </a:rPr>
              <a:t>Enabling often involves doing something for someone else that they could and should do for themselves. </a:t>
            </a: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31996170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normAutofit fontScale="90000"/>
          </a:bodyPr>
          <a:lstStyle/>
          <a:p>
            <a:r>
              <a:rPr lang="en-US" sz="4400" b="1" dirty="0" smtClean="0"/>
              <a:t>Strategies –</a:t>
            </a:r>
            <a:r>
              <a:rPr lang="en-US" b="1" dirty="0" smtClean="0"/>
              <a:t/>
            </a:r>
            <a:br>
              <a:rPr lang="en-US" b="1" dirty="0" smtClean="0"/>
            </a:br>
            <a:r>
              <a:rPr lang="en-US" sz="3600" b="1" dirty="0" smtClean="0"/>
              <a:t>Boundary Setting Skills</a:t>
            </a:r>
            <a:endParaRPr lang="en-US" sz="3600" dirty="0"/>
          </a:p>
        </p:txBody>
      </p:sp>
      <p:sp>
        <p:nvSpPr>
          <p:cNvPr id="3" name="Content Placeholder 2"/>
          <p:cNvSpPr>
            <a:spLocks noGrp="1"/>
          </p:cNvSpPr>
          <p:nvPr>
            <p:ph idx="1"/>
          </p:nvPr>
        </p:nvSpPr>
        <p:spPr>
          <a:xfrm>
            <a:off x="1066800" y="1981200"/>
            <a:ext cx="6777317" cy="4419600"/>
          </a:xfrm>
        </p:spPr>
        <p:txBody>
          <a:bodyPr>
            <a:normAutofit/>
          </a:bodyPr>
          <a:lstStyle/>
          <a:p>
            <a:pPr marL="525780" indent="-457200">
              <a:buFont typeface="+mj-lt"/>
              <a:buAutoNum type="arabicParenR" startAt="6"/>
            </a:pPr>
            <a:r>
              <a:rPr lang="en-US" b="1" dirty="0" smtClean="0">
                <a:solidFill>
                  <a:schemeClr val="accent1"/>
                </a:solidFill>
                <a:latin typeface="Georgia" panose="02040502050405020303" pitchFamily="18" charset="0"/>
              </a:rPr>
              <a:t>Boundary Setting:                          </a:t>
            </a:r>
            <a:r>
              <a:rPr lang="en-US" b="1" i="1" dirty="0" smtClean="0">
                <a:solidFill>
                  <a:schemeClr val="tx1"/>
                </a:solidFill>
                <a:latin typeface="Georgia" panose="02040502050405020303" pitchFamily="18" charset="0"/>
              </a:rPr>
              <a:t>Learning where you end and the other person begins</a:t>
            </a:r>
          </a:p>
          <a:p>
            <a:pPr lvl="1">
              <a:buFont typeface="Arial" panose="020B0604020202020204" pitchFamily="34" charset="0"/>
              <a:buChar char="•"/>
            </a:pPr>
            <a:r>
              <a:rPr lang="en-US" sz="2400" b="1" dirty="0" smtClean="0">
                <a:solidFill>
                  <a:schemeClr val="accent1"/>
                </a:solidFill>
                <a:latin typeface="Georgia" panose="02040502050405020303" pitchFamily="18" charset="0"/>
              </a:rPr>
              <a:t>Setting boundaries</a:t>
            </a:r>
          </a:p>
          <a:p>
            <a:pPr lvl="2">
              <a:buFont typeface="Arial" panose="020B0604020202020204" pitchFamily="34" charset="0"/>
              <a:buChar char="•"/>
            </a:pPr>
            <a:r>
              <a:rPr lang="en-US" sz="2400" b="1" dirty="0" smtClean="0">
                <a:solidFill>
                  <a:schemeClr val="tx1"/>
                </a:solidFill>
                <a:latin typeface="Georgia" panose="02040502050405020303" pitchFamily="18" charset="0"/>
              </a:rPr>
              <a:t>Listening to your self</a:t>
            </a:r>
          </a:p>
          <a:p>
            <a:pPr lvl="3">
              <a:buFont typeface="Arial" panose="020B0604020202020204" pitchFamily="34" charset="0"/>
              <a:buChar char="•"/>
            </a:pPr>
            <a:r>
              <a:rPr lang="en-US" sz="2400" b="1" dirty="0" smtClean="0">
                <a:solidFill>
                  <a:schemeClr val="tx1"/>
                </a:solidFill>
                <a:latin typeface="Georgia" panose="02040502050405020303" pitchFamily="18" charset="0"/>
              </a:rPr>
              <a:t>Thoughts</a:t>
            </a:r>
          </a:p>
          <a:p>
            <a:pPr lvl="3">
              <a:buFont typeface="Arial" panose="020B0604020202020204" pitchFamily="34" charset="0"/>
              <a:buChar char="•"/>
            </a:pPr>
            <a:r>
              <a:rPr lang="en-US" sz="2400" b="1" dirty="0" smtClean="0">
                <a:solidFill>
                  <a:schemeClr val="tx1"/>
                </a:solidFill>
                <a:latin typeface="Georgia" panose="02040502050405020303" pitchFamily="18" charset="0"/>
              </a:rPr>
              <a:t>Feelings</a:t>
            </a:r>
          </a:p>
          <a:p>
            <a:pPr lvl="3">
              <a:buFont typeface="Arial" panose="020B0604020202020204" pitchFamily="34" charset="0"/>
              <a:buChar char="•"/>
            </a:pPr>
            <a:r>
              <a:rPr lang="en-US" sz="2400" b="1" dirty="0" smtClean="0">
                <a:solidFill>
                  <a:schemeClr val="tx1"/>
                </a:solidFill>
                <a:latin typeface="Georgia" panose="02040502050405020303" pitchFamily="18" charset="0"/>
              </a:rPr>
              <a:t>Body</a:t>
            </a:r>
          </a:p>
          <a:p>
            <a:pPr lvl="3">
              <a:buFont typeface="Arial" panose="020B0604020202020204" pitchFamily="34" charset="0"/>
              <a:buChar char="•"/>
            </a:pPr>
            <a:r>
              <a:rPr lang="en-US" sz="2400" b="1" dirty="0" smtClean="0">
                <a:solidFill>
                  <a:schemeClr val="tx1"/>
                </a:solidFill>
                <a:latin typeface="Georgia" panose="02040502050405020303" pitchFamily="18" charset="0"/>
              </a:rPr>
              <a:t>Spirit</a:t>
            </a:r>
            <a:endParaRPr lang="en-US" sz="2400" b="1" dirty="0">
              <a:solidFill>
                <a:schemeClr val="tx1"/>
              </a:solidFill>
              <a:latin typeface="Georgia" panose="02040502050405020303" pitchFamily="18" charset="0"/>
            </a:endParaRPr>
          </a:p>
          <a:p>
            <a:pPr lvl="2">
              <a:buFont typeface="Arial" panose="020B0604020202020204" pitchFamily="34" charset="0"/>
              <a:buChar char="•"/>
            </a:pPr>
            <a:r>
              <a:rPr lang="en-US" sz="2600" b="1" dirty="0" smtClean="0">
                <a:solidFill>
                  <a:schemeClr val="tx1"/>
                </a:solidFill>
                <a:latin typeface="Georgia" panose="02040502050405020303" pitchFamily="18" charset="0"/>
              </a:rPr>
              <a:t>Finding your “I” statement</a:t>
            </a:r>
          </a:p>
        </p:txBody>
      </p:sp>
    </p:spTree>
    <p:extLst>
      <p:ext uri="{BB962C8B-B14F-4D97-AF65-F5344CB8AC3E}">
        <p14:creationId xmlns:p14="http://schemas.microsoft.com/office/powerpoint/2010/main" val="213536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1143000"/>
          </a:xfrm>
        </p:spPr>
        <p:txBody>
          <a:bodyPr>
            <a:normAutofit fontScale="90000"/>
          </a:bodyPr>
          <a:lstStyle/>
          <a:p>
            <a:r>
              <a:rPr lang="en-US" b="1" dirty="0" smtClean="0"/>
              <a:t>Strategies –</a:t>
            </a:r>
            <a:br>
              <a:rPr lang="en-US" b="1" dirty="0" smtClean="0"/>
            </a:br>
            <a:r>
              <a:rPr lang="en-US" sz="3600" b="1" dirty="0" smtClean="0"/>
              <a:t>Boundary Setting Skills</a:t>
            </a:r>
            <a:endParaRPr lang="en-US" sz="3600" dirty="0"/>
          </a:p>
        </p:txBody>
      </p:sp>
      <p:sp>
        <p:nvSpPr>
          <p:cNvPr id="3" name="Content Placeholder 2"/>
          <p:cNvSpPr>
            <a:spLocks noGrp="1"/>
          </p:cNvSpPr>
          <p:nvPr>
            <p:ph idx="1"/>
          </p:nvPr>
        </p:nvSpPr>
        <p:spPr>
          <a:xfrm>
            <a:off x="1043492" y="2209800"/>
            <a:ext cx="6777317" cy="3810000"/>
          </a:xfrm>
        </p:spPr>
        <p:txBody>
          <a:bodyPr>
            <a:normAutofit/>
          </a:bodyPr>
          <a:lstStyle/>
          <a:p>
            <a:pPr lvl="1">
              <a:buFont typeface="Arial" panose="020B0604020202020204" pitchFamily="34" charset="0"/>
              <a:buChar char="•"/>
            </a:pPr>
            <a:r>
              <a:rPr lang="en-US" sz="2400" b="1" dirty="0" smtClean="0">
                <a:solidFill>
                  <a:schemeClr val="accent1"/>
                </a:solidFill>
                <a:latin typeface="Georgia" panose="02040502050405020303" pitchFamily="18" charset="0"/>
              </a:rPr>
              <a:t>Stating your boundaries assertively</a:t>
            </a:r>
            <a:endParaRPr lang="en-US" sz="2400" b="1" dirty="0">
              <a:solidFill>
                <a:schemeClr val="accent1"/>
              </a:solidFill>
              <a:latin typeface="Georgia" panose="02040502050405020303" pitchFamily="18" charset="0"/>
            </a:endParaRPr>
          </a:p>
          <a:p>
            <a:pPr lvl="2">
              <a:buFont typeface="Arial" panose="020B0604020202020204" pitchFamily="34" charset="0"/>
              <a:buChar char="•"/>
            </a:pPr>
            <a:r>
              <a:rPr lang="en-US" sz="2400" b="1" dirty="0" smtClean="0">
                <a:solidFill>
                  <a:schemeClr val="tx1"/>
                </a:solidFill>
                <a:latin typeface="Georgia" panose="02040502050405020303" pitchFamily="18" charset="0"/>
              </a:rPr>
              <a:t>Express your boundary in a statement not a question</a:t>
            </a:r>
          </a:p>
          <a:p>
            <a:pPr lvl="2">
              <a:buFont typeface="Arial" panose="020B0604020202020204" pitchFamily="34" charset="0"/>
              <a:buChar char="•"/>
            </a:pPr>
            <a:r>
              <a:rPr lang="en-US" sz="2400" b="1" dirty="0" smtClean="0">
                <a:solidFill>
                  <a:schemeClr val="tx1"/>
                </a:solidFill>
                <a:latin typeface="Georgia" panose="02040502050405020303" pitchFamily="18" charset="0"/>
              </a:rPr>
              <a:t>Stick with your boundary</a:t>
            </a:r>
          </a:p>
          <a:p>
            <a:pPr lvl="2">
              <a:buFont typeface="Arial" panose="020B0604020202020204" pitchFamily="34" charset="0"/>
              <a:buChar char="•"/>
            </a:pPr>
            <a:r>
              <a:rPr lang="en-US" sz="2400" b="1" dirty="0" smtClean="0">
                <a:solidFill>
                  <a:schemeClr val="tx1"/>
                </a:solidFill>
                <a:latin typeface="Georgia" panose="02040502050405020303" pitchFamily="18" charset="0"/>
              </a:rPr>
              <a:t>Don’t over-explain your reasons for your boundary</a:t>
            </a:r>
          </a:p>
          <a:p>
            <a:pPr lvl="2">
              <a:buFont typeface="Arial" panose="020B0604020202020204" pitchFamily="34" charset="0"/>
              <a:buChar char="•"/>
            </a:pPr>
            <a:r>
              <a:rPr lang="en-US" sz="2400" b="1" dirty="0">
                <a:solidFill>
                  <a:schemeClr val="tx1"/>
                </a:solidFill>
                <a:latin typeface="Georgia" panose="02040502050405020303" pitchFamily="18" charset="0"/>
              </a:rPr>
              <a:t>Stick with the specific topic</a:t>
            </a:r>
          </a:p>
          <a:p>
            <a:pPr lvl="2">
              <a:buFont typeface="Arial" panose="020B0604020202020204" pitchFamily="34" charset="0"/>
              <a:buChar char="•"/>
            </a:pPr>
            <a:r>
              <a:rPr lang="en-US" sz="2400" b="1" dirty="0">
                <a:solidFill>
                  <a:schemeClr val="tx1"/>
                </a:solidFill>
                <a:latin typeface="Georgia" panose="02040502050405020303" pitchFamily="18" charset="0"/>
              </a:rPr>
              <a:t>Stay in the present not pulling in old issues</a:t>
            </a:r>
            <a:endParaRPr lang="en-US" sz="2400" b="1" dirty="0">
              <a:solidFill>
                <a:schemeClr val="accent1"/>
              </a:solidFill>
              <a:latin typeface="Georgia" panose="02040502050405020303" pitchFamily="18" charset="0"/>
            </a:endParaRPr>
          </a:p>
          <a:p>
            <a:pPr lvl="2">
              <a:buFont typeface="Arial" panose="020B0604020202020204" pitchFamily="34" charset="0"/>
              <a:buChar char="•"/>
            </a:pPr>
            <a:endParaRPr lang="en-US" sz="2400" b="1" dirty="0" smtClean="0">
              <a:solidFill>
                <a:schemeClr val="tx1"/>
              </a:solidFill>
              <a:latin typeface="Georgia" panose="02040502050405020303" pitchFamily="18" charset="0"/>
            </a:endParaRPr>
          </a:p>
        </p:txBody>
      </p:sp>
    </p:spTree>
    <p:extLst>
      <p:ext uri="{BB962C8B-B14F-4D97-AF65-F5344CB8AC3E}">
        <p14:creationId xmlns:p14="http://schemas.microsoft.com/office/powerpoint/2010/main" val="175624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1143000"/>
          </a:xfrm>
        </p:spPr>
        <p:txBody>
          <a:bodyPr>
            <a:normAutofit fontScale="90000"/>
          </a:bodyPr>
          <a:lstStyle/>
          <a:p>
            <a:r>
              <a:rPr lang="en-US" sz="4400" b="1" dirty="0"/>
              <a:t>Strategies –</a:t>
            </a:r>
            <a:r>
              <a:rPr lang="en-US" b="1" dirty="0"/>
              <a:t/>
            </a:r>
            <a:br>
              <a:rPr lang="en-US" b="1" dirty="0"/>
            </a:br>
            <a:r>
              <a:rPr lang="en-US" sz="3600" b="1" dirty="0"/>
              <a:t>Boundary Setting Skills</a:t>
            </a:r>
            <a:endParaRPr lang="en-US" sz="3600" dirty="0"/>
          </a:p>
        </p:txBody>
      </p:sp>
      <p:sp>
        <p:nvSpPr>
          <p:cNvPr id="3" name="Content Placeholder 2"/>
          <p:cNvSpPr>
            <a:spLocks noGrp="1"/>
          </p:cNvSpPr>
          <p:nvPr>
            <p:ph idx="1"/>
          </p:nvPr>
        </p:nvSpPr>
        <p:spPr>
          <a:xfrm>
            <a:off x="1043492" y="2057400"/>
            <a:ext cx="6777317" cy="3962400"/>
          </a:xfrm>
        </p:spPr>
        <p:txBody>
          <a:bodyPr>
            <a:noAutofit/>
          </a:bodyPr>
          <a:lstStyle/>
          <a:p>
            <a:pPr marL="457200" indent="-342900">
              <a:buFont typeface="Arial" panose="020B0604020202020204" pitchFamily="34" charset="0"/>
              <a:buChar char="•"/>
            </a:pPr>
            <a:r>
              <a:rPr lang="en-US" b="1" dirty="0" smtClean="0">
                <a:solidFill>
                  <a:schemeClr val="accent1"/>
                </a:solidFill>
                <a:latin typeface="Georgia" panose="02040502050405020303" pitchFamily="18" charset="0"/>
              </a:rPr>
              <a:t>Living with your boundaries</a:t>
            </a:r>
            <a:endParaRPr lang="en-US" b="1" dirty="0" smtClean="0">
              <a:solidFill>
                <a:schemeClr val="tx1"/>
              </a:solidFill>
              <a:latin typeface="Georgia" panose="02040502050405020303" pitchFamily="18" charset="0"/>
            </a:endParaRPr>
          </a:p>
          <a:p>
            <a:pPr marL="754380" lvl="1" indent="-342900">
              <a:buFont typeface="Arial" panose="020B0604020202020204" pitchFamily="34" charset="0"/>
              <a:buChar char="•"/>
            </a:pPr>
            <a:r>
              <a:rPr lang="en-US" sz="2400" b="1" dirty="0" smtClean="0">
                <a:solidFill>
                  <a:schemeClr val="tx1"/>
                </a:solidFill>
                <a:latin typeface="Georgia" panose="02040502050405020303" pitchFamily="18" charset="0"/>
              </a:rPr>
              <a:t>Remember your reasons for your boundary</a:t>
            </a:r>
          </a:p>
          <a:p>
            <a:pPr marL="754380" lvl="1" indent="-342900">
              <a:buFont typeface="Arial" panose="020B0604020202020204" pitchFamily="34" charset="0"/>
              <a:buChar char="•"/>
            </a:pPr>
            <a:r>
              <a:rPr lang="en-US" sz="2400" b="1" dirty="0" smtClean="0">
                <a:solidFill>
                  <a:schemeClr val="tx1"/>
                </a:solidFill>
                <a:latin typeface="Georgia" panose="02040502050405020303" pitchFamily="18" charset="0"/>
              </a:rPr>
              <a:t>Employ your frustration tolerance skills to help you stay firm so as to reach the long-term goal(s)</a:t>
            </a:r>
          </a:p>
          <a:p>
            <a:pPr marL="754380" lvl="1" indent="-342900">
              <a:buFont typeface="Arial" panose="020B0604020202020204" pitchFamily="34" charset="0"/>
              <a:buChar char="•"/>
            </a:pPr>
            <a:r>
              <a:rPr lang="en-US" sz="2400" b="1" dirty="0" smtClean="0">
                <a:solidFill>
                  <a:schemeClr val="tx1"/>
                </a:solidFill>
                <a:latin typeface="Georgia" panose="02040502050405020303" pitchFamily="18" charset="0"/>
              </a:rPr>
              <a:t>Listen but be careful not to over-defend your choices</a:t>
            </a:r>
          </a:p>
          <a:p>
            <a:pPr marL="754380" lvl="1" indent="-342900">
              <a:buFont typeface="Arial" panose="020B0604020202020204" pitchFamily="34" charset="0"/>
              <a:buChar char="•"/>
            </a:pPr>
            <a:r>
              <a:rPr lang="en-US" sz="2400" b="1" dirty="0" smtClean="0">
                <a:solidFill>
                  <a:schemeClr val="tx1"/>
                </a:solidFill>
                <a:latin typeface="Georgia" panose="02040502050405020303" pitchFamily="18" charset="0"/>
              </a:rPr>
              <a:t>Know when to stop participating in a conversation about your boundary</a:t>
            </a:r>
            <a:endParaRPr lang="en-US" sz="2400" b="1" dirty="0" smtClean="0">
              <a:solidFill>
                <a:schemeClr val="accent1"/>
              </a:solidFill>
              <a:latin typeface="Georgia" panose="02040502050405020303" pitchFamily="18" charset="0"/>
            </a:endParaRPr>
          </a:p>
        </p:txBody>
      </p:sp>
    </p:spTree>
    <p:extLst>
      <p:ext uri="{BB962C8B-B14F-4D97-AF65-F5344CB8AC3E}">
        <p14:creationId xmlns:p14="http://schemas.microsoft.com/office/powerpoint/2010/main" val="348653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ancy\AppData\Local\Microsoft\Windows\INetCache\IE\5CUS8XV8\bou[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629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6964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Strategies</a:t>
            </a:r>
            <a:endParaRPr lang="en-US" b="1" dirty="0"/>
          </a:p>
        </p:txBody>
      </p:sp>
      <p:sp>
        <p:nvSpPr>
          <p:cNvPr id="3" name="Content Placeholder 2"/>
          <p:cNvSpPr>
            <a:spLocks noGrp="1"/>
          </p:cNvSpPr>
          <p:nvPr>
            <p:ph idx="1"/>
          </p:nvPr>
        </p:nvSpPr>
        <p:spPr/>
        <p:txBody>
          <a:bodyPr>
            <a:normAutofit lnSpcReduction="10000"/>
          </a:bodyPr>
          <a:lstStyle/>
          <a:p>
            <a:pPr marL="525780" indent="-457200">
              <a:buFont typeface="+mj-lt"/>
              <a:buAutoNum type="arabicParenR" startAt="7"/>
            </a:pPr>
            <a:r>
              <a:rPr lang="en-US" b="1" dirty="0" smtClean="0">
                <a:solidFill>
                  <a:schemeClr val="accent1"/>
                </a:solidFill>
                <a:latin typeface="Georgia" panose="02040502050405020303" pitchFamily="18" charset="0"/>
              </a:rPr>
              <a:t>Manage your guilt</a:t>
            </a:r>
          </a:p>
          <a:p>
            <a:pPr marL="68580" indent="0">
              <a:buNone/>
            </a:pPr>
            <a:endParaRPr lang="en-US" sz="1100" b="1" dirty="0" smtClean="0">
              <a:solidFill>
                <a:schemeClr val="tx1"/>
              </a:solidFill>
              <a:latin typeface="Georgia" panose="02040502050405020303" pitchFamily="18" charset="0"/>
            </a:endParaRPr>
          </a:p>
          <a:p>
            <a:pPr marL="365760" lvl="1" indent="0">
              <a:buNone/>
            </a:pPr>
            <a:r>
              <a:rPr lang="en-US" sz="2400" b="1" dirty="0" smtClean="0">
                <a:solidFill>
                  <a:schemeClr val="tx1"/>
                </a:solidFill>
                <a:latin typeface="Georgia" panose="02040502050405020303" pitchFamily="18" charset="0"/>
              </a:rPr>
              <a:t>Guilt can be healthy or unhealthy. It can also be merited or unmerited.</a:t>
            </a:r>
          </a:p>
          <a:p>
            <a:pPr marL="365760" lvl="1" indent="0">
              <a:buNone/>
            </a:pPr>
            <a:endParaRPr lang="en-US" sz="2400" b="1" dirty="0">
              <a:solidFill>
                <a:schemeClr val="tx1"/>
              </a:solidFill>
              <a:latin typeface="Georgia" panose="02040502050405020303" pitchFamily="18" charset="0"/>
            </a:endParaRPr>
          </a:p>
          <a:p>
            <a:pPr marL="365760" lvl="1" indent="0">
              <a:buNone/>
            </a:pPr>
            <a:r>
              <a:rPr lang="en-US" sz="2400" b="1" dirty="0" smtClean="0">
                <a:solidFill>
                  <a:schemeClr val="tx1"/>
                </a:solidFill>
                <a:latin typeface="Georgia" panose="02040502050405020303" pitchFamily="18" charset="0"/>
              </a:rPr>
              <a:t>If we are carrying the burden of unhealthy/unmerited guilt, we can lighten our load through intentional re-thinking, practice, and patience using some of the following ideas:</a:t>
            </a:r>
          </a:p>
          <a:p>
            <a:pPr marL="68580" indent="0">
              <a:buNone/>
            </a:pP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15896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14400"/>
            <a:ext cx="7024744" cy="1219200"/>
          </a:xfrm>
        </p:spPr>
        <p:txBody>
          <a:bodyPr>
            <a:normAutofit/>
          </a:bodyPr>
          <a:lstStyle/>
          <a:p>
            <a:r>
              <a:rPr lang="en-US" b="1" dirty="0" smtClean="0"/>
              <a:t>Strategies –</a:t>
            </a:r>
            <a:br>
              <a:rPr lang="en-US" b="1" dirty="0" smtClean="0"/>
            </a:br>
            <a:r>
              <a:rPr lang="en-US" sz="3200" b="1" dirty="0" smtClean="0"/>
              <a:t>Managing Your Guilt</a:t>
            </a:r>
            <a:endParaRPr lang="en-US" b="1" dirty="0"/>
          </a:p>
        </p:txBody>
      </p:sp>
      <p:sp>
        <p:nvSpPr>
          <p:cNvPr id="3" name="Content Placeholder 2"/>
          <p:cNvSpPr>
            <a:spLocks noGrp="1"/>
          </p:cNvSpPr>
          <p:nvPr>
            <p:ph idx="1"/>
          </p:nvPr>
        </p:nvSpPr>
        <p:spPr>
          <a:xfrm>
            <a:off x="1043492" y="2286000"/>
            <a:ext cx="6777317" cy="3886200"/>
          </a:xfrm>
        </p:spPr>
        <p:txBody>
          <a:bodyPr>
            <a:normAutofit fontScale="92500" lnSpcReduction="20000"/>
          </a:bodyPr>
          <a:lstStyle/>
          <a:p>
            <a:pPr>
              <a:buFont typeface="Arial" panose="020B0604020202020204" pitchFamily="34" charset="0"/>
              <a:buChar char="•"/>
            </a:pPr>
            <a:r>
              <a:rPr lang="en-US" sz="2600" b="1" dirty="0" smtClean="0">
                <a:solidFill>
                  <a:schemeClr val="accent1"/>
                </a:solidFill>
                <a:latin typeface="Georgia" panose="02040502050405020303" pitchFamily="18" charset="0"/>
              </a:rPr>
              <a:t>Remember</a:t>
            </a:r>
            <a:r>
              <a:rPr lang="en-US" sz="2600" b="1" dirty="0" smtClean="0">
                <a:solidFill>
                  <a:schemeClr val="tx1"/>
                </a:solidFill>
                <a:latin typeface="Georgia" panose="02040502050405020303" pitchFamily="18" charset="0"/>
              </a:rPr>
              <a:t> how and why you are not offering more to the other person</a:t>
            </a:r>
          </a:p>
          <a:p>
            <a:pPr>
              <a:buFont typeface="Arial" panose="020B0604020202020204" pitchFamily="34" charset="0"/>
              <a:buChar char="•"/>
            </a:pPr>
            <a:endParaRPr lang="en-US" sz="2600" b="1" dirty="0" smtClean="0">
              <a:solidFill>
                <a:schemeClr val="tx1"/>
              </a:solidFill>
              <a:latin typeface="Georgia" panose="02040502050405020303" pitchFamily="18" charset="0"/>
            </a:endParaRPr>
          </a:p>
          <a:p>
            <a:pPr>
              <a:buFont typeface="Arial" panose="020B0604020202020204" pitchFamily="34" charset="0"/>
              <a:buChar char="•"/>
            </a:pPr>
            <a:r>
              <a:rPr lang="en-US" sz="2600" b="1" dirty="0" smtClean="0">
                <a:solidFill>
                  <a:schemeClr val="tx1"/>
                </a:solidFill>
                <a:latin typeface="Georgia" panose="02040502050405020303" pitchFamily="18" charset="0"/>
              </a:rPr>
              <a:t>Consider the </a:t>
            </a:r>
            <a:r>
              <a:rPr lang="en-US" sz="2600" b="1" dirty="0" smtClean="0">
                <a:solidFill>
                  <a:schemeClr val="accent1"/>
                </a:solidFill>
                <a:latin typeface="Georgia" panose="02040502050405020303" pitchFamily="18" charset="0"/>
              </a:rPr>
              <a:t>concrete evidence </a:t>
            </a:r>
            <a:r>
              <a:rPr lang="en-US" sz="2600" b="1" dirty="0" smtClean="0">
                <a:solidFill>
                  <a:schemeClr val="tx1"/>
                </a:solidFill>
                <a:latin typeface="Georgia" panose="02040502050405020303" pitchFamily="18" charset="0"/>
              </a:rPr>
              <a:t>of how much you have done and what they have done in response</a:t>
            </a:r>
          </a:p>
          <a:p>
            <a:pPr>
              <a:buFont typeface="Arial" panose="020B0604020202020204" pitchFamily="34" charset="0"/>
              <a:buChar char="•"/>
            </a:pPr>
            <a:endParaRPr lang="en-US" sz="2600" b="1" dirty="0" smtClean="0">
              <a:solidFill>
                <a:schemeClr val="accent1"/>
              </a:solidFill>
              <a:latin typeface="Georgia" panose="02040502050405020303" pitchFamily="18" charset="0"/>
            </a:endParaRPr>
          </a:p>
          <a:p>
            <a:pPr>
              <a:buFont typeface="Arial" panose="020B0604020202020204" pitchFamily="34" charset="0"/>
              <a:buChar char="•"/>
            </a:pPr>
            <a:r>
              <a:rPr lang="en-US" sz="2600" b="1" dirty="0" smtClean="0">
                <a:solidFill>
                  <a:schemeClr val="accent1"/>
                </a:solidFill>
                <a:latin typeface="Georgia" panose="02040502050405020303" pitchFamily="18" charset="0"/>
              </a:rPr>
              <a:t>Reverse your roles</a:t>
            </a:r>
            <a:r>
              <a:rPr lang="en-US" sz="2600" b="1" dirty="0" smtClean="0">
                <a:solidFill>
                  <a:schemeClr val="tx1"/>
                </a:solidFill>
                <a:latin typeface="Georgia" panose="02040502050405020303" pitchFamily="18" charset="0"/>
              </a:rPr>
              <a:t>. How do your efforts look from the other person’s world?</a:t>
            </a:r>
          </a:p>
          <a:p>
            <a:pPr>
              <a:buFont typeface="Arial" panose="020B0604020202020204" pitchFamily="34" charset="0"/>
              <a:buChar char="•"/>
            </a:pPr>
            <a:endParaRPr lang="en-US" sz="2600" b="1" dirty="0" smtClean="0">
              <a:solidFill>
                <a:schemeClr val="tx1"/>
              </a:solidFill>
              <a:latin typeface="Georgia" panose="02040502050405020303" pitchFamily="18" charset="0"/>
            </a:endParaRPr>
          </a:p>
          <a:p>
            <a:pPr>
              <a:buFont typeface="Arial" panose="020B0604020202020204" pitchFamily="34" charset="0"/>
              <a:buChar char="•"/>
            </a:pPr>
            <a:r>
              <a:rPr lang="en-US" sz="2600" b="1" dirty="0" smtClean="0">
                <a:solidFill>
                  <a:schemeClr val="tx1"/>
                </a:solidFill>
                <a:latin typeface="Georgia" panose="02040502050405020303" pitchFamily="18" charset="0"/>
              </a:rPr>
              <a:t>Be careful of </a:t>
            </a:r>
            <a:r>
              <a:rPr lang="en-US" sz="2600" b="1" dirty="0" smtClean="0">
                <a:solidFill>
                  <a:schemeClr val="accent1"/>
                </a:solidFill>
                <a:latin typeface="Georgia" panose="02040502050405020303" pitchFamily="18" charset="0"/>
              </a:rPr>
              <a:t>all-or-nothing thinking</a:t>
            </a:r>
          </a:p>
          <a:p>
            <a:pPr>
              <a:buFont typeface="Arial" panose="020B0604020202020204" pitchFamily="34" charset="0"/>
              <a:buChar char="•"/>
            </a:pPr>
            <a:endParaRPr lang="en-US" b="1" dirty="0" smtClean="0">
              <a:solidFill>
                <a:schemeClr val="tx1"/>
              </a:solidFill>
              <a:latin typeface="Georgia" panose="02040502050405020303" pitchFamily="18" charset="0"/>
            </a:endParaRPr>
          </a:p>
          <a:p>
            <a:pPr>
              <a:buFont typeface="Arial" panose="020B0604020202020204" pitchFamily="34" charset="0"/>
              <a:buChar char="•"/>
            </a:pPr>
            <a:endParaRPr lang="en-US" b="1" dirty="0" smtClean="0">
              <a:solidFill>
                <a:schemeClr val="accent1"/>
              </a:solidFill>
              <a:latin typeface="Georgia" panose="02040502050405020303" pitchFamily="18" charset="0"/>
            </a:endParaRPr>
          </a:p>
        </p:txBody>
      </p:sp>
    </p:spTree>
    <p:extLst>
      <p:ext uri="{BB962C8B-B14F-4D97-AF65-F5344CB8AC3E}">
        <p14:creationId xmlns:p14="http://schemas.microsoft.com/office/powerpoint/2010/main" val="82642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smtClean="0"/>
              <a:t>Strategies –</a:t>
            </a:r>
            <a:r>
              <a:rPr lang="en-US" b="1" dirty="0" smtClean="0"/>
              <a:t/>
            </a:r>
            <a:br>
              <a:rPr lang="en-US" b="1" dirty="0" smtClean="0"/>
            </a:br>
            <a:r>
              <a:rPr lang="en-US" sz="3600" b="1" dirty="0" smtClean="0"/>
              <a:t>Managing Your Guilt</a:t>
            </a:r>
            <a:endParaRPr lang="en-US" sz="36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solidFill>
                  <a:schemeClr val="tx1"/>
                </a:solidFill>
                <a:latin typeface="Georgia" panose="02040502050405020303" pitchFamily="18" charset="0"/>
              </a:rPr>
              <a:t>Tune into </a:t>
            </a:r>
            <a:r>
              <a:rPr lang="en-US" b="1" dirty="0">
                <a:solidFill>
                  <a:schemeClr val="accent1"/>
                </a:solidFill>
                <a:latin typeface="Georgia" panose="02040502050405020303" pitchFamily="18" charset="0"/>
              </a:rPr>
              <a:t>other feelings </a:t>
            </a:r>
            <a:r>
              <a:rPr lang="en-US" b="1" dirty="0">
                <a:solidFill>
                  <a:schemeClr val="tx1"/>
                </a:solidFill>
                <a:latin typeface="Georgia" panose="02040502050405020303" pitchFamily="18" charset="0"/>
              </a:rPr>
              <a:t>you may </a:t>
            </a:r>
            <a:r>
              <a:rPr lang="en-US" b="1" dirty="0" smtClean="0">
                <a:solidFill>
                  <a:schemeClr val="tx1"/>
                </a:solidFill>
                <a:latin typeface="Georgia" panose="02040502050405020303" pitchFamily="18" charset="0"/>
              </a:rPr>
              <a:t>also be experiencing</a:t>
            </a:r>
            <a:endParaRPr lang="en-US" b="1" dirty="0">
              <a:solidFill>
                <a:schemeClr val="tx1"/>
              </a:solidFill>
              <a:latin typeface="Georgia" panose="02040502050405020303" pitchFamily="18" charset="0"/>
            </a:endParaRPr>
          </a:p>
          <a:p>
            <a:pPr>
              <a:buFont typeface="Arial" panose="020B0604020202020204" pitchFamily="34" charset="0"/>
              <a:buChar char="•"/>
            </a:pPr>
            <a:endParaRPr lang="en-US" b="1" dirty="0" smtClean="0">
              <a:solidFill>
                <a:schemeClr val="accent1"/>
              </a:solidFill>
              <a:latin typeface="Georgia" panose="02040502050405020303" pitchFamily="18" charset="0"/>
            </a:endParaRPr>
          </a:p>
          <a:p>
            <a:pPr>
              <a:buFont typeface="Arial" panose="020B0604020202020204" pitchFamily="34" charset="0"/>
              <a:buChar char="•"/>
            </a:pPr>
            <a:r>
              <a:rPr lang="en-US" b="1" dirty="0" smtClean="0">
                <a:solidFill>
                  <a:schemeClr val="accent1"/>
                </a:solidFill>
                <a:latin typeface="Georgia" panose="02040502050405020303" pitchFamily="18" charset="0"/>
              </a:rPr>
              <a:t>Appreciate</a:t>
            </a:r>
            <a:r>
              <a:rPr lang="en-US" b="1" dirty="0" smtClean="0">
                <a:solidFill>
                  <a:schemeClr val="tx1"/>
                </a:solidFill>
                <a:latin typeface="Georgia" panose="02040502050405020303" pitchFamily="18" charset="0"/>
              </a:rPr>
              <a:t> </a:t>
            </a:r>
            <a:r>
              <a:rPr lang="en-US" b="1" dirty="0">
                <a:solidFill>
                  <a:schemeClr val="tx1"/>
                </a:solidFill>
                <a:latin typeface="Georgia" panose="02040502050405020303" pitchFamily="18" charset="0"/>
              </a:rPr>
              <a:t>what you have </a:t>
            </a:r>
            <a:r>
              <a:rPr lang="en-US" b="1" dirty="0" smtClean="0">
                <a:solidFill>
                  <a:schemeClr val="tx1"/>
                </a:solidFill>
                <a:latin typeface="Georgia" panose="02040502050405020303" pitchFamily="18" charset="0"/>
              </a:rPr>
              <a:t>done</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r>
              <a:rPr lang="en-US" b="1" dirty="0" smtClean="0">
                <a:solidFill>
                  <a:schemeClr val="tx1"/>
                </a:solidFill>
                <a:latin typeface="Georgia" panose="02040502050405020303" pitchFamily="18" charset="0"/>
              </a:rPr>
              <a:t>Remind your self that is </a:t>
            </a:r>
            <a:r>
              <a:rPr lang="en-US" b="1" dirty="0" smtClean="0">
                <a:solidFill>
                  <a:schemeClr val="accent1"/>
                </a:solidFill>
                <a:latin typeface="Georgia" panose="02040502050405020303" pitchFamily="18" charset="0"/>
              </a:rPr>
              <a:t>okay and important to take care of your own needs</a:t>
            </a:r>
          </a:p>
          <a:p>
            <a:pPr>
              <a:buFont typeface="Arial" panose="020B0604020202020204" pitchFamily="34" charset="0"/>
              <a:buChar char="•"/>
            </a:pPr>
            <a:endParaRPr lang="en-US" b="1" dirty="0">
              <a:solidFill>
                <a:schemeClr val="tx1"/>
              </a:solidFill>
              <a:latin typeface="Georgia" panose="02040502050405020303" pitchFamily="18" charset="0"/>
            </a:endParaRPr>
          </a:p>
          <a:p>
            <a:pPr>
              <a:buFont typeface="Arial" panose="020B0604020202020204" pitchFamily="34" charset="0"/>
              <a:buChar char="•"/>
            </a:pPr>
            <a:endParaRPr lang="en-US" b="1" dirty="0" smtClean="0">
              <a:solidFill>
                <a:schemeClr val="tx1"/>
              </a:solidFill>
              <a:latin typeface="Georgia" panose="02040502050405020303" pitchFamily="18" charset="0"/>
            </a:endParaRPr>
          </a:p>
          <a:p>
            <a:pPr>
              <a:buFont typeface="Arial" panose="020B0604020202020204" pitchFamily="34" charset="0"/>
              <a:buChar char="•"/>
            </a:pPr>
            <a:endParaRPr lang="en-US"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3776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3490" y="1027664"/>
            <a:ext cx="7024744" cy="724936"/>
          </a:xfrm>
        </p:spPr>
        <p:txBody>
          <a:bodyPr/>
          <a:lstStyle/>
          <a:p>
            <a:r>
              <a:rPr lang="en-US" b="1" dirty="0" smtClean="0"/>
              <a:t>You and Strategies</a:t>
            </a:r>
            <a:endParaRPr lang="en-US" b="1" dirty="0"/>
          </a:p>
        </p:txBody>
      </p:sp>
      <p:sp>
        <p:nvSpPr>
          <p:cNvPr id="5" name="Content Placeholder 4"/>
          <p:cNvSpPr>
            <a:spLocks noGrp="1"/>
          </p:cNvSpPr>
          <p:nvPr>
            <p:ph idx="1"/>
          </p:nvPr>
        </p:nvSpPr>
        <p:spPr>
          <a:xfrm>
            <a:off x="914400" y="1905000"/>
            <a:ext cx="6929717" cy="4191000"/>
          </a:xfrm>
        </p:spPr>
        <p:txBody>
          <a:bodyPr>
            <a:normAutofit fontScale="92500" lnSpcReduction="20000"/>
          </a:bodyPr>
          <a:lstStyle/>
          <a:p>
            <a:pPr marL="582930" lvl="0" indent="-514350">
              <a:buFont typeface="+mj-lt"/>
              <a:buAutoNum type="arabicPeriod" startAt="18"/>
            </a:pPr>
            <a:r>
              <a:rPr lang="en-US" sz="2600" b="1" dirty="0">
                <a:solidFill>
                  <a:schemeClr val="tx1"/>
                </a:solidFill>
                <a:latin typeface="Georgia" panose="02040502050405020303" pitchFamily="18" charset="0"/>
              </a:rPr>
              <a:t>We have just studied </a:t>
            </a:r>
            <a:r>
              <a:rPr lang="en-US" sz="2600" b="1" dirty="0">
                <a:solidFill>
                  <a:schemeClr val="accent1"/>
                </a:solidFill>
                <a:latin typeface="Georgia" panose="02040502050405020303" pitchFamily="18" charset="0"/>
              </a:rPr>
              <a:t>5 skill sets </a:t>
            </a:r>
            <a:r>
              <a:rPr lang="en-US" sz="2600" b="1" dirty="0">
                <a:solidFill>
                  <a:schemeClr val="tx1"/>
                </a:solidFill>
                <a:latin typeface="Georgia" panose="02040502050405020303" pitchFamily="18" charset="0"/>
              </a:rPr>
              <a:t>which can help us when we are trying to help not hurt, when we </a:t>
            </a:r>
            <a:r>
              <a:rPr lang="en-US" sz="2600" b="1" i="1" dirty="0">
                <a:solidFill>
                  <a:schemeClr val="tx1"/>
                </a:solidFill>
                <a:latin typeface="Georgia" panose="02040502050405020303" pitchFamily="18" charset="0"/>
              </a:rPr>
              <a:t>know </a:t>
            </a:r>
            <a:r>
              <a:rPr lang="en-US" sz="2600" b="1" dirty="0">
                <a:solidFill>
                  <a:schemeClr val="tx1"/>
                </a:solidFill>
                <a:latin typeface="Georgia" panose="02040502050405020303" pitchFamily="18" charset="0"/>
              </a:rPr>
              <a:t>we need to not offer more, when we </a:t>
            </a:r>
            <a:r>
              <a:rPr lang="en-US" sz="2600" b="1" i="1" dirty="0">
                <a:solidFill>
                  <a:schemeClr val="tx1"/>
                </a:solidFill>
                <a:latin typeface="Georgia" panose="02040502050405020303" pitchFamily="18" charset="0"/>
              </a:rPr>
              <a:t>know</a:t>
            </a:r>
            <a:r>
              <a:rPr lang="en-US" sz="2600" b="1" dirty="0">
                <a:solidFill>
                  <a:schemeClr val="tx1"/>
                </a:solidFill>
                <a:latin typeface="Georgia" panose="02040502050405020303" pitchFamily="18" charset="0"/>
              </a:rPr>
              <a:t> we need to let go and let the other person take responsibility:</a:t>
            </a:r>
            <a:endParaRPr lang="en-US" sz="2600" dirty="0">
              <a:solidFill>
                <a:schemeClr val="tx1"/>
              </a:solidFill>
              <a:latin typeface="Georgia" panose="02040502050405020303" pitchFamily="18" charset="0"/>
            </a:endParaRPr>
          </a:p>
          <a:p>
            <a:pPr marL="68580" indent="0">
              <a:buNone/>
            </a:pPr>
            <a:r>
              <a:rPr lang="en-US" sz="2600" b="1" dirty="0">
                <a:solidFill>
                  <a:schemeClr val="tx1"/>
                </a:solidFill>
                <a:latin typeface="Georgia" panose="02040502050405020303" pitchFamily="18" charset="0"/>
              </a:rPr>
              <a:t> </a:t>
            </a:r>
            <a:endParaRPr lang="en-US" sz="2600" dirty="0">
              <a:solidFill>
                <a:schemeClr val="tx1"/>
              </a:solidFill>
              <a:latin typeface="Georgia" panose="02040502050405020303" pitchFamily="18" charset="0"/>
            </a:endParaRPr>
          </a:p>
          <a:p>
            <a:pPr lvl="6">
              <a:buFont typeface="Arial" panose="020B0604020202020204" pitchFamily="34" charset="0"/>
              <a:buChar char="•"/>
            </a:pPr>
            <a:r>
              <a:rPr lang="en-US" sz="2600" b="1" dirty="0">
                <a:solidFill>
                  <a:schemeClr val="tx1"/>
                </a:solidFill>
                <a:latin typeface="Georgia" panose="02040502050405020303" pitchFamily="18" charset="0"/>
              </a:rPr>
              <a:t>Detaching</a:t>
            </a:r>
            <a:endParaRPr lang="en-US" sz="2600" dirty="0">
              <a:solidFill>
                <a:schemeClr val="tx1"/>
              </a:solidFill>
              <a:latin typeface="Georgia" panose="02040502050405020303" pitchFamily="18" charset="0"/>
            </a:endParaRPr>
          </a:p>
          <a:p>
            <a:pPr lvl="6">
              <a:buFont typeface="Arial" panose="020B0604020202020204" pitchFamily="34" charset="0"/>
              <a:buChar char="•"/>
            </a:pPr>
            <a:r>
              <a:rPr lang="en-US" sz="2600" b="1" dirty="0">
                <a:solidFill>
                  <a:schemeClr val="tx1"/>
                </a:solidFill>
                <a:latin typeface="Georgia" panose="02040502050405020303" pitchFamily="18" charset="0"/>
              </a:rPr>
              <a:t>Frustration Tolerance</a:t>
            </a:r>
            <a:endParaRPr lang="en-US" sz="2600" dirty="0">
              <a:solidFill>
                <a:schemeClr val="tx1"/>
              </a:solidFill>
              <a:latin typeface="Georgia" panose="02040502050405020303" pitchFamily="18" charset="0"/>
            </a:endParaRPr>
          </a:p>
          <a:p>
            <a:pPr lvl="6">
              <a:buFont typeface="Arial" panose="020B0604020202020204" pitchFamily="34" charset="0"/>
              <a:buChar char="•"/>
            </a:pPr>
            <a:r>
              <a:rPr lang="en-US" sz="2600" b="1" dirty="0">
                <a:solidFill>
                  <a:schemeClr val="tx1"/>
                </a:solidFill>
                <a:latin typeface="Georgia" panose="02040502050405020303" pitchFamily="18" charset="0"/>
              </a:rPr>
              <a:t>Anxiety Management</a:t>
            </a:r>
            <a:endParaRPr lang="en-US" sz="2600" dirty="0">
              <a:solidFill>
                <a:schemeClr val="tx1"/>
              </a:solidFill>
              <a:latin typeface="Georgia" panose="02040502050405020303" pitchFamily="18" charset="0"/>
            </a:endParaRPr>
          </a:p>
          <a:p>
            <a:pPr lvl="6">
              <a:buFont typeface="Arial" panose="020B0604020202020204" pitchFamily="34" charset="0"/>
              <a:buChar char="•"/>
            </a:pPr>
            <a:r>
              <a:rPr lang="en-US" sz="2600" b="1" dirty="0">
                <a:solidFill>
                  <a:schemeClr val="tx1"/>
                </a:solidFill>
                <a:latin typeface="Georgia" panose="02040502050405020303" pitchFamily="18" charset="0"/>
              </a:rPr>
              <a:t>Boundary Setting</a:t>
            </a:r>
            <a:endParaRPr lang="en-US" sz="2600" dirty="0">
              <a:solidFill>
                <a:schemeClr val="tx1"/>
              </a:solidFill>
              <a:latin typeface="Georgia" panose="02040502050405020303" pitchFamily="18" charset="0"/>
            </a:endParaRPr>
          </a:p>
          <a:p>
            <a:pPr lvl="6">
              <a:buFont typeface="Arial" panose="020B0604020202020204" pitchFamily="34" charset="0"/>
              <a:buChar char="•"/>
            </a:pPr>
            <a:r>
              <a:rPr lang="en-US" sz="2600" b="1" dirty="0">
                <a:solidFill>
                  <a:schemeClr val="tx1"/>
                </a:solidFill>
                <a:latin typeface="Georgia" panose="02040502050405020303" pitchFamily="18" charset="0"/>
              </a:rPr>
              <a:t>Guilt Management</a:t>
            </a:r>
            <a:endParaRPr lang="en-US" sz="2600" dirty="0">
              <a:solidFill>
                <a:schemeClr val="tx1"/>
              </a:solidFill>
              <a:latin typeface="Georgia" panose="02040502050405020303" pitchFamily="18" charset="0"/>
            </a:endParaRPr>
          </a:p>
          <a:p>
            <a:endParaRPr lang="en-US" dirty="0"/>
          </a:p>
          <a:p>
            <a:pPr marL="68580" indent="0">
              <a:buNone/>
            </a:pPr>
            <a:endParaRPr lang="en-US" dirty="0"/>
          </a:p>
        </p:txBody>
      </p:sp>
    </p:spTree>
    <p:extLst>
      <p:ext uri="{BB962C8B-B14F-4D97-AF65-F5344CB8AC3E}">
        <p14:creationId xmlns:p14="http://schemas.microsoft.com/office/powerpoint/2010/main" val="41204584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 and Strategies</a:t>
            </a:r>
            <a:endParaRPr lang="en-US" dirty="0"/>
          </a:p>
        </p:txBody>
      </p:sp>
      <p:sp>
        <p:nvSpPr>
          <p:cNvPr id="3" name="Content Placeholder 2"/>
          <p:cNvSpPr>
            <a:spLocks noGrp="1"/>
          </p:cNvSpPr>
          <p:nvPr>
            <p:ph idx="1"/>
          </p:nvPr>
        </p:nvSpPr>
        <p:spPr>
          <a:xfrm>
            <a:off x="1043492" y="2438400"/>
            <a:ext cx="6777317" cy="3394229"/>
          </a:xfrm>
        </p:spPr>
        <p:txBody>
          <a:bodyPr/>
          <a:lstStyle/>
          <a:p>
            <a:pPr lvl="0">
              <a:buFont typeface="Arial" panose="020B0604020202020204" pitchFamily="34" charset="0"/>
              <a:buChar char="•"/>
            </a:pPr>
            <a:r>
              <a:rPr lang="en-US" b="1" dirty="0" smtClean="0">
                <a:solidFill>
                  <a:schemeClr val="tx1"/>
                </a:solidFill>
                <a:latin typeface="Georgia" panose="02040502050405020303" pitchFamily="18" charset="0"/>
              </a:rPr>
              <a:t>In general, which </a:t>
            </a:r>
            <a:r>
              <a:rPr lang="en-US" b="1" dirty="0">
                <a:solidFill>
                  <a:schemeClr val="accent1"/>
                </a:solidFill>
                <a:latin typeface="Georgia" panose="02040502050405020303" pitchFamily="18" charset="0"/>
              </a:rPr>
              <a:t>2 of these skill sets </a:t>
            </a:r>
            <a:r>
              <a:rPr lang="en-US" b="1" dirty="0">
                <a:solidFill>
                  <a:schemeClr val="tx1"/>
                </a:solidFill>
                <a:latin typeface="Georgia" panose="02040502050405020303" pitchFamily="18" charset="0"/>
              </a:rPr>
              <a:t>which will help you the most? </a:t>
            </a:r>
            <a:endParaRPr lang="en-US" b="1" dirty="0" smtClean="0">
              <a:solidFill>
                <a:schemeClr val="tx1"/>
              </a:solidFill>
              <a:latin typeface="Georgia" panose="02040502050405020303" pitchFamily="18" charset="0"/>
            </a:endParaRPr>
          </a:p>
          <a:p>
            <a:pPr marL="68580" lvl="0" indent="0">
              <a:buNone/>
            </a:pPr>
            <a:endParaRPr lang="en-US" dirty="0">
              <a:solidFill>
                <a:schemeClr val="tx1"/>
              </a:solidFill>
              <a:latin typeface="Georgia" panose="02040502050405020303" pitchFamily="18" charset="0"/>
            </a:endParaRPr>
          </a:p>
          <a:p>
            <a:pPr>
              <a:buFont typeface="Arial" panose="020B0604020202020204" pitchFamily="34" charset="0"/>
              <a:buChar char="•"/>
            </a:pPr>
            <a:endParaRPr lang="en-US" dirty="0" smtClean="0">
              <a:solidFill>
                <a:schemeClr val="tx1"/>
              </a:solidFill>
              <a:latin typeface="Georgia" panose="02040502050405020303" pitchFamily="18" charset="0"/>
            </a:endParaRPr>
          </a:p>
          <a:p>
            <a:pPr lvl="0">
              <a:buFont typeface="Arial" panose="020B0604020202020204" pitchFamily="34" charset="0"/>
              <a:buChar char="•"/>
            </a:pPr>
            <a:r>
              <a:rPr lang="en-US" b="1" dirty="0">
                <a:solidFill>
                  <a:schemeClr val="tx1"/>
                </a:solidFill>
                <a:latin typeface="Georgia" panose="02040502050405020303" pitchFamily="18" charset="0"/>
              </a:rPr>
              <a:t>Looking at those 2 skills sets, identify </a:t>
            </a:r>
            <a:r>
              <a:rPr lang="en-US" b="1" dirty="0">
                <a:solidFill>
                  <a:schemeClr val="accent1"/>
                </a:solidFill>
                <a:latin typeface="Georgia" panose="02040502050405020303" pitchFamily="18" charset="0"/>
              </a:rPr>
              <a:t>2 skills within each set </a:t>
            </a:r>
            <a:r>
              <a:rPr lang="en-US" b="1" dirty="0">
                <a:solidFill>
                  <a:schemeClr val="tx1"/>
                </a:solidFill>
                <a:latin typeface="Georgia" panose="02040502050405020303" pitchFamily="18" charset="0"/>
              </a:rPr>
              <a:t>which you want to remember and practice.</a:t>
            </a:r>
            <a:endParaRPr lang="en-US" dirty="0">
              <a:solidFill>
                <a:schemeClr val="tx1"/>
              </a:solidFill>
              <a:latin typeface="Georgia" panose="02040502050405020303" pitchFamily="18" charset="0"/>
            </a:endParaRPr>
          </a:p>
          <a:p>
            <a:pPr marL="68580" indent="0">
              <a:buNone/>
            </a:pPr>
            <a:endParaRPr lang="en-US" dirty="0"/>
          </a:p>
          <a:p>
            <a:pPr marL="68580" indent="0">
              <a:buNone/>
            </a:pPr>
            <a:endParaRPr lang="en-US" dirty="0"/>
          </a:p>
        </p:txBody>
      </p:sp>
    </p:spTree>
    <p:extLst>
      <p:ext uri="{BB962C8B-B14F-4D97-AF65-F5344CB8AC3E}">
        <p14:creationId xmlns:p14="http://schemas.microsoft.com/office/powerpoint/2010/main" val="21928336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23" name="Picture 31" descr="C:\Users\nancy\AppData\Local\Microsoft\Windows\INetCache\IE\5CUS8XV8\sunrise-597513_960_7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543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7836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33613</TotalTime>
  <Words>3534</Words>
  <Application>Microsoft Office PowerPoint</Application>
  <PresentationFormat>On-screen Show (4:3)</PresentationFormat>
  <Paragraphs>482</Paragraphs>
  <Slides>123</Slides>
  <Notes>2</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Austin</vt:lpstr>
      <vt:lpstr>Enabling</vt:lpstr>
      <vt:lpstr>Introductions</vt:lpstr>
      <vt:lpstr>Introductions</vt:lpstr>
      <vt:lpstr>You and this Workshop</vt:lpstr>
      <vt:lpstr>You and this Workshop</vt:lpstr>
      <vt:lpstr>Learning Objective #1</vt:lpstr>
      <vt:lpstr>Basic Definitions (Central Recovery Press, 2017)</vt:lpstr>
      <vt:lpstr>Basic Definitions </vt:lpstr>
      <vt:lpstr>Basic Definitions</vt:lpstr>
      <vt:lpstr>Forms of Enabling (Central Recovery Press, 2017)</vt:lpstr>
      <vt:lpstr>Forms of Enabling</vt:lpstr>
      <vt:lpstr>Forms of Enabling</vt:lpstr>
      <vt:lpstr>Why would we Enable? (Central Recovery Press, 2017)</vt:lpstr>
      <vt:lpstr>You and Enabling</vt:lpstr>
      <vt:lpstr>PowerPoint Presentation</vt:lpstr>
      <vt:lpstr>Learning Objective #2</vt:lpstr>
      <vt:lpstr>The Fine Line</vt:lpstr>
      <vt:lpstr>The Fine Line</vt:lpstr>
      <vt:lpstr>The Fine Line</vt:lpstr>
      <vt:lpstr>The Fine Line</vt:lpstr>
      <vt:lpstr>The Fine Line</vt:lpstr>
      <vt:lpstr>PowerPoint Presentation</vt:lpstr>
      <vt:lpstr>PowerPoint Presentation</vt:lpstr>
      <vt:lpstr>The Fine Line</vt:lpstr>
      <vt:lpstr>PowerPoint Presentation</vt:lpstr>
      <vt:lpstr>PowerPoint Presentation</vt:lpstr>
      <vt:lpstr>The Fine Line</vt:lpstr>
      <vt:lpstr>The Fine Line</vt:lpstr>
      <vt:lpstr>The Fine Line</vt:lpstr>
      <vt:lpstr>Giving It All You’ve Got</vt:lpstr>
      <vt:lpstr>Using the Continuum to find The Fine Line</vt:lpstr>
      <vt:lpstr>Using the Continuum to find The Fine Line</vt:lpstr>
      <vt:lpstr>Using the Continuum to find The Fine Line</vt:lpstr>
      <vt:lpstr>You and the Fine Line</vt:lpstr>
      <vt:lpstr>You and the Fine Line</vt:lpstr>
      <vt:lpstr>You and the Fine Line</vt:lpstr>
      <vt:lpstr>You and the Fine Line</vt:lpstr>
      <vt:lpstr>PowerPoint Presentation</vt:lpstr>
      <vt:lpstr>Learning Objective #3</vt:lpstr>
      <vt:lpstr>Signs You are Near the Fine Line</vt:lpstr>
      <vt:lpstr>Signs: Listen to and Observe Self</vt:lpstr>
      <vt:lpstr>PowerPoint Presentation</vt:lpstr>
      <vt:lpstr>Signs: Listen to and Observe Self</vt:lpstr>
      <vt:lpstr>PowerPoint Presentation</vt:lpstr>
      <vt:lpstr>Signs: Listen to and Observe Self</vt:lpstr>
      <vt:lpstr>Signs: Listen to and Observe Self</vt:lpstr>
      <vt:lpstr>PowerPoint Presentation</vt:lpstr>
      <vt:lpstr>Signs: Listen to and Observe  the Other Person</vt:lpstr>
      <vt:lpstr>      What other feelings are they conveying to you? </vt:lpstr>
      <vt:lpstr>PowerPoint Presentation</vt:lpstr>
      <vt:lpstr>Signs: Listen to and Observe  the Other Person</vt:lpstr>
      <vt:lpstr>PowerPoint Presentation</vt:lpstr>
      <vt:lpstr>What other thoughts are they expressing to you?</vt:lpstr>
      <vt:lpstr>PowerPoint Presentation</vt:lpstr>
      <vt:lpstr>Signs: Listen to and Observe  the Other Person</vt:lpstr>
      <vt:lpstr>What other behaviors/actions do you see from them?</vt:lpstr>
      <vt:lpstr>What other behaviors/actions do you see from them?</vt:lpstr>
      <vt:lpstr>You and Signs You are Near the Fine Line</vt:lpstr>
      <vt:lpstr>You and Signs You are Near the Fine Line</vt:lpstr>
      <vt:lpstr>You and Signs You are Near the Fine Line</vt:lpstr>
      <vt:lpstr>You and Signs You are Near the Fine Line</vt:lpstr>
      <vt:lpstr>PowerPoint Presentation</vt:lpstr>
      <vt:lpstr>PowerPoint Presentation</vt:lpstr>
      <vt:lpstr>Learning Objective #4</vt:lpstr>
      <vt:lpstr>Strategies for Staying on the Helpful Side of the Fine Line</vt:lpstr>
      <vt:lpstr>Strategies for Staying on the Helpful Side of the Fine Line</vt:lpstr>
      <vt:lpstr>PowerPoint Presentation</vt:lpstr>
      <vt:lpstr>Strategies for Staying on the Helpful Side of the Fine Line</vt:lpstr>
      <vt:lpstr>Strategies </vt:lpstr>
      <vt:lpstr>Strategies </vt:lpstr>
      <vt:lpstr>Strategies</vt:lpstr>
      <vt:lpstr>Strategies</vt:lpstr>
      <vt:lpstr>Strategies</vt:lpstr>
      <vt:lpstr>PowerPoint Presentation</vt:lpstr>
      <vt:lpstr>You and Strategies</vt:lpstr>
      <vt:lpstr>PowerPoint Presentation</vt:lpstr>
      <vt:lpstr>Strategies</vt:lpstr>
      <vt:lpstr>PowerPoint Presentation</vt:lpstr>
      <vt:lpstr>You and Strategies</vt:lpstr>
      <vt:lpstr>You and Strategies</vt:lpstr>
      <vt:lpstr>PowerPoint Presentation</vt:lpstr>
      <vt:lpstr>Strategies – Detaching Skills</vt:lpstr>
      <vt:lpstr>PowerPoint Presentation</vt:lpstr>
      <vt:lpstr>Strategies –  Frustration Tolerance Skills</vt:lpstr>
      <vt:lpstr>Strategies – Frustration Tolerance Skills</vt:lpstr>
      <vt:lpstr>Strategies – Frustration Tolerance Skills</vt:lpstr>
      <vt:lpstr>PowerPoint Presentation</vt:lpstr>
      <vt:lpstr>Strategies – Anxiety Management Skills</vt:lpstr>
      <vt:lpstr>PowerPoint Presentation</vt:lpstr>
      <vt:lpstr>Strategies – Boundary Setting Skills</vt:lpstr>
      <vt:lpstr>Strategies – Boundary Setting Skills</vt:lpstr>
      <vt:lpstr>Strategies – Boundary Setting Skills</vt:lpstr>
      <vt:lpstr>PowerPoint Presentation</vt:lpstr>
      <vt:lpstr>Strategies</vt:lpstr>
      <vt:lpstr>Strategies – Managing Your Guilt</vt:lpstr>
      <vt:lpstr>Strategies – Managing Your Guilt</vt:lpstr>
      <vt:lpstr>You and Strategies</vt:lpstr>
      <vt:lpstr>You and Strategies</vt:lpstr>
      <vt:lpstr>PowerPoint Presentation</vt:lpstr>
      <vt:lpstr>Strategies</vt:lpstr>
      <vt:lpstr>You and Strategies</vt:lpstr>
      <vt:lpstr>PowerPoint Presentation</vt:lpstr>
      <vt:lpstr>Strategies</vt:lpstr>
      <vt:lpstr>Strategies</vt:lpstr>
      <vt:lpstr>PowerPoint Presentation</vt:lpstr>
      <vt:lpstr>Strategies</vt:lpstr>
      <vt:lpstr>PowerPoint Presentation</vt:lpstr>
      <vt:lpstr>You and  Your Internal Compass</vt:lpstr>
      <vt:lpstr>You and  Your Internal Compass</vt:lpstr>
      <vt:lpstr>PowerPoint Presentation</vt:lpstr>
      <vt:lpstr>You and  Your Internal Compass</vt:lpstr>
      <vt:lpstr>You and  Your Internal Compass</vt:lpstr>
      <vt:lpstr>You and  Your Internal Compass</vt:lpstr>
      <vt:lpstr>You and  Your Internal Compass</vt:lpstr>
      <vt:lpstr>PowerPoint Presentation</vt:lpstr>
      <vt:lpstr>You and  Your Internal Compass</vt:lpstr>
      <vt:lpstr>PowerPoint Presentation</vt:lpstr>
      <vt:lpstr>Bibliography</vt:lpstr>
      <vt:lpstr>Bibliography</vt:lpstr>
      <vt:lpstr>Bibliography</vt:lpstr>
      <vt:lpstr>Bibliography</vt:lpstr>
      <vt:lpstr>Bibliography</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dc:title>
  <dc:creator>Windows User</dc:creator>
  <cp:lastModifiedBy>Windows User</cp:lastModifiedBy>
  <cp:revision>147</cp:revision>
  <dcterms:created xsi:type="dcterms:W3CDTF">2019-10-25T21:10:36Z</dcterms:created>
  <dcterms:modified xsi:type="dcterms:W3CDTF">2020-10-20T19:57:38Z</dcterms:modified>
</cp:coreProperties>
</file>